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5" r:id="rId3"/>
    <p:sldId id="273" r:id="rId4"/>
    <p:sldId id="274" r:id="rId5"/>
    <p:sldId id="275" r:id="rId6"/>
    <p:sldId id="286" r:id="rId7"/>
    <p:sldId id="287" r:id="rId8"/>
    <p:sldId id="271" r:id="rId9"/>
    <p:sldId id="288" r:id="rId10"/>
    <p:sldId id="295" r:id="rId11"/>
    <p:sldId id="276" r:id="rId12"/>
    <p:sldId id="292" r:id="rId13"/>
    <p:sldId id="290" r:id="rId14"/>
    <p:sldId id="293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701"/>
    <a:srgbClr val="0C1601"/>
    <a:srgbClr val="E9EBF5"/>
    <a:srgbClr val="2E50AB"/>
    <a:srgbClr val="2C66DF"/>
    <a:srgbClr val="8481D5"/>
    <a:srgbClr val="FFFFFF"/>
    <a:srgbClr val="CC66FF"/>
    <a:srgbClr val="7030A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F7E-6531-4F71-AC5C-6C7841CD712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EF64-55F5-45DF-BD98-97FF8E51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3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F7E-6531-4F71-AC5C-6C7841CD712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EF64-55F5-45DF-BD98-97FF8E51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0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F7E-6531-4F71-AC5C-6C7841CD712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EF64-55F5-45DF-BD98-97FF8E51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1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F7E-6531-4F71-AC5C-6C7841CD712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EF64-55F5-45DF-BD98-97FF8E51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9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F7E-6531-4F71-AC5C-6C7841CD712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EF64-55F5-45DF-BD98-97FF8E51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3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F7E-6531-4F71-AC5C-6C7841CD712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EF64-55F5-45DF-BD98-97FF8E51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F7E-6531-4F71-AC5C-6C7841CD712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EF64-55F5-45DF-BD98-97FF8E51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3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F7E-6531-4F71-AC5C-6C7841CD712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EF64-55F5-45DF-BD98-97FF8E51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F7E-6531-4F71-AC5C-6C7841CD712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EF64-55F5-45DF-BD98-97FF8E51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7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F7E-6531-4F71-AC5C-6C7841CD712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EF64-55F5-45DF-BD98-97FF8E51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5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F7E-6531-4F71-AC5C-6C7841CD712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EF64-55F5-45DF-BD98-97FF8E51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8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6F7E-6531-4F71-AC5C-6C7841CD7124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DEF64-55F5-45DF-BD98-97FF8E51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3000">
              <a:schemeClr val="accent2">
                <a:lumMod val="0"/>
                <a:lumOff val="10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rmus.com/Cayuga-clouds-May-29-2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9"/>
          <a:stretch/>
        </p:blipFill>
        <p:spPr bwMode="auto">
          <a:xfrm>
            <a:off x="0" y="-22086"/>
            <a:ext cx="12192000" cy="688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297" y="1082181"/>
            <a:ext cx="8741329" cy="2852256"/>
          </a:xfrm>
          <a:solidFill>
            <a:srgbClr val="8481D5">
              <a:alpha val="4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E9EBF5"/>
                </a:solidFill>
                <a:latin typeface="Candara" panose="020E0502030303020204" pitchFamily="34" charset="0"/>
              </a:rPr>
              <a:t>Brief Overview of Water Quality in the Cayuga Lake Watershed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0914" y="4451123"/>
            <a:ext cx="7243665" cy="944748"/>
          </a:xfrm>
          <a:solidFill>
            <a:srgbClr val="2E50AB">
              <a:alpha val="57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E9EBF5"/>
                </a:solidFill>
                <a:latin typeface="Candara" panose="020E0502030303020204" pitchFamily="34" charset="0"/>
              </a:rPr>
              <a:t>Stephen </a:t>
            </a:r>
            <a:r>
              <a:rPr lang="en-US" dirty="0" err="1">
                <a:solidFill>
                  <a:srgbClr val="E9EBF5"/>
                </a:solidFill>
                <a:latin typeface="Candara" panose="020E0502030303020204" pitchFamily="34" charset="0"/>
              </a:rPr>
              <a:t>Penningroth</a:t>
            </a:r>
            <a:r>
              <a:rPr lang="en-US" dirty="0">
                <a:solidFill>
                  <a:srgbClr val="E9EBF5"/>
                </a:solidFill>
                <a:latin typeface="Candara" panose="020E0502030303020204" pitchFamily="34" charset="0"/>
              </a:rPr>
              <a:t> , Ph.D., Executive Director</a:t>
            </a:r>
          </a:p>
          <a:p>
            <a:r>
              <a:rPr lang="en-US" dirty="0">
                <a:solidFill>
                  <a:srgbClr val="E9EBF5"/>
                </a:solidFill>
                <a:latin typeface="Candara" panose="020E0502030303020204" pitchFamily="34" charset="0"/>
              </a:rPr>
              <a:t>Community Science Institute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9" b="90253" l="11232" r="88043">
                        <a14:foregroundMark x1="44565" y1="39711" x2="44565" y2="39711"/>
                        <a14:foregroundMark x1="80072" y1="42599" x2="80072" y2="42599"/>
                        <a14:foregroundMark x1="40580" y1="15162" x2="40580" y2="15162"/>
                        <a14:foregroundMark x1="37319" y1="90253" x2="37319" y2="90253"/>
                        <a14:foregroundMark x1="11232" y1="58123" x2="11232" y2="58123"/>
                        <a14:foregroundMark x1="79710" y1="10830" x2="79710" y2="10830"/>
                        <a14:foregroundMark x1="86957" y1="18412" x2="86957" y2="18412"/>
                        <a14:foregroundMark x1="78261" y1="22022" x2="78261" y2="22022"/>
                        <a14:foregroundMark x1="73188" y1="18773" x2="73188" y2="18773"/>
                        <a14:foregroundMark x1="72826" y1="12996" x2="72826" y2="12996"/>
                        <a14:foregroundMark x1="81159" y1="7220" x2="81159" y2="7220"/>
                        <a14:foregroundMark x1="88043" y1="13357" x2="88043" y2="13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1" t="4556" r="6107" b="4556"/>
          <a:stretch/>
        </p:blipFill>
        <p:spPr>
          <a:xfrm>
            <a:off x="10884632" y="0"/>
            <a:ext cx="1231168" cy="126563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87113" y="5502982"/>
            <a:ext cx="7091265" cy="819149"/>
          </a:xfrm>
          <a:prstGeom prst="rect">
            <a:avLst/>
          </a:prstGeom>
          <a:solidFill>
            <a:srgbClr val="2E50AB">
              <a:alpha val="57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sz="4700" dirty="0">
                <a:solidFill>
                  <a:srgbClr val="E9EBF5"/>
                </a:solidFill>
                <a:latin typeface="Candara" panose="020E0502030303020204" pitchFamily="34" charset="0"/>
              </a:rPr>
              <a:t>Knapp Winery, January 18,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290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Meyers Point in the Mist</a:t>
            </a:r>
          </a:p>
          <a:p>
            <a:r>
              <a:rPr lang="en-US" sz="900" dirty="0">
                <a:solidFill>
                  <a:schemeClr val="bg2"/>
                </a:solidFill>
              </a:rPr>
              <a:t>Photo Credit: William </a:t>
            </a:r>
            <a:r>
              <a:rPr lang="en-US" sz="900" dirty="0" err="1">
                <a:solidFill>
                  <a:schemeClr val="bg2"/>
                </a:solidFill>
              </a:rPr>
              <a:t>Warmus</a:t>
            </a:r>
            <a:r>
              <a:rPr lang="en-US" sz="900" dirty="0">
                <a:solidFill>
                  <a:schemeClr val="bg2"/>
                </a:solidFill>
              </a:rPr>
              <a:t> @ www.warmus.org</a:t>
            </a:r>
          </a:p>
        </p:txBody>
      </p:sp>
    </p:spTree>
    <p:extLst>
      <p:ext uri="{BB962C8B-B14F-4D97-AF65-F5344CB8AC3E}">
        <p14:creationId xmlns:p14="http://schemas.microsoft.com/office/powerpoint/2010/main" val="316140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inger lake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89769" l="5091" r="94364">
                        <a14:foregroundMark x1="53455" y1="43234" x2="53455" y2="43234"/>
                        <a14:foregroundMark x1="79091" y1="26403" x2="79091" y2="26403"/>
                        <a14:foregroundMark x1="86727" y1="22112" x2="86727" y2="22112"/>
                        <a14:foregroundMark x1="93273" y1="34653" x2="93273" y2="34653"/>
                        <a14:foregroundMark x1="94545" y1="25413" x2="94545" y2="25413"/>
                        <a14:foregroundMark x1="39636" y1="77558" x2="39636" y2="77558"/>
                        <a14:foregroundMark x1="30727" y1="34323" x2="30727" y2="34323"/>
                        <a14:foregroundMark x1="18000" y1="35314" x2="18000" y2="35314"/>
                        <a14:foregroundMark x1="14545" y1="40264" x2="14545" y2="40264"/>
                        <a14:foregroundMark x1="11455" y1="38944" x2="11455" y2="38944"/>
                        <a14:foregroundMark x1="5091" y1="32013" x2="5091" y2="3201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7" y="217087"/>
            <a:ext cx="11980273" cy="66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59" b="90253" l="11232" r="88043">
                        <a14:foregroundMark x1="44565" y1="39711" x2="44565" y2="39711"/>
                        <a14:foregroundMark x1="80072" y1="42599" x2="80072" y2="42599"/>
                        <a14:foregroundMark x1="40580" y1="15162" x2="40580" y2="15162"/>
                        <a14:foregroundMark x1="37319" y1="90253" x2="37319" y2="90253"/>
                        <a14:foregroundMark x1="11232" y1="58123" x2="11232" y2="58123"/>
                        <a14:foregroundMark x1="79710" y1="10830" x2="79710" y2="10830"/>
                        <a14:foregroundMark x1="86957" y1="18412" x2="86957" y2="18412"/>
                        <a14:foregroundMark x1="78261" y1="22022" x2="78261" y2="22022"/>
                        <a14:foregroundMark x1="73188" y1="18773" x2="73188" y2="18773"/>
                        <a14:foregroundMark x1="72826" y1="12996" x2="72826" y2="12996"/>
                        <a14:foregroundMark x1="81159" y1="7220" x2="81159" y2="7220"/>
                        <a14:foregroundMark x1="88043" y1="13357" x2="88043" y2="13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1" t="4556" r="6107" b="4556"/>
          <a:stretch/>
        </p:blipFill>
        <p:spPr>
          <a:xfrm>
            <a:off x="10891717" y="5592363"/>
            <a:ext cx="1231168" cy="12656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38200" y="516579"/>
            <a:ext cx="10515600" cy="878925"/>
          </a:xfrm>
          <a:prstGeom prst="rect">
            <a:avLst/>
          </a:prstGeom>
          <a:solidFill>
            <a:srgbClr val="FFFDF8">
              <a:alpha val="69000"/>
            </a:srgbClr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j-ea"/>
                <a:cs typeface="+mj-cs"/>
              </a:rPr>
              <a:t>Public Health Risk Due to Pathogenic Bacteria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91701" y="1506843"/>
            <a:ext cx="10515600" cy="4351338"/>
          </a:xfrm>
          <a:prstGeom prst="rect">
            <a:avLst/>
          </a:prstGeom>
          <a:solidFill>
            <a:srgbClr val="D0D6E0">
              <a:alpha val="61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Pathogenic bacteria pose an immediate risk to public health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sto MT" panose="02040603050505030304" pitchFamily="18" charset="0"/>
              </a:rPr>
              <a:t>E. coli bacteria are used as a “red flag” indicator of the potential contamination of fresh water by pathogenic bacteria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In areas regulated by New York State Parks, swimming is closed to the public on any day that the E. coli concentration exceeds 235 colonies/100 ml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Volunteer-CSI monitoring partnerships routinely measure E. coli levels in tributary streams and Cayuga Lake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sto MT" panose="02040603050505030304" pitchFamily="18" charset="0"/>
              </a:rPr>
              <a:t>In streams, 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verage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 E. coli levels exceed 235 colonies/100 ml at most, but not all, monitoring locations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sto MT" panose="02040603050505030304" pitchFamily="18" charset="0"/>
              </a:rPr>
              <a:t>At monitoring sites 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n southern Cayuga Lake and along the east and west shores, E. coli levels are far lower, on the order of 25 colonies/100 ml</a:t>
            </a:r>
          </a:p>
        </p:txBody>
      </p:sp>
    </p:spTree>
    <p:extLst>
      <p:ext uri="{BB962C8B-B14F-4D97-AF65-F5344CB8AC3E}">
        <p14:creationId xmlns:p14="http://schemas.microsoft.com/office/powerpoint/2010/main" val="263545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18682" r="13240" b="19306"/>
          <a:stretch/>
        </p:blipFill>
        <p:spPr>
          <a:xfrm>
            <a:off x="-12504" y="-11730"/>
            <a:ext cx="12217006" cy="686972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12504" y="-11730"/>
            <a:ext cx="2517698" cy="686973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7916783">
            <a:off x="4862422" y="5262294"/>
            <a:ext cx="9052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Cayuga Inlet</a:t>
            </a:r>
          </a:p>
        </p:txBody>
      </p:sp>
      <p:sp>
        <p:nvSpPr>
          <p:cNvPr id="7" name="Rectangle 6"/>
          <p:cNvSpPr/>
          <p:nvPr/>
        </p:nvSpPr>
        <p:spPr>
          <a:xfrm>
            <a:off x="7387118" y="298087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9654480">
            <a:off x="5936435" y="4499812"/>
            <a:ext cx="676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Fall Creek</a:t>
            </a:r>
          </a:p>
        </p:txBody>
      </p:sp>
      <p:sp>
        <p:nvSpPr>
          <p:cNvPr id="10" name="TextBox 9"/>
          <p:cNvSpPr txBox="1"/>
          <p:nvPr/>
        </p:nvSpPr>
        <p:spPr>
          <a:xfrm rot="19654480">
            <a:off x="7014873" y="4294076"/>
            <a:ext cx="66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Virgil Creek</a:t>
            </a:r>
          </a:p>
        </p:txBody>
      </p:sp>
      <p:sp>
        <p:nvSpPr>
          <p:cNvPr id="11" name="TextBox 10"/>
          <p:cNvSpPr txBox="1"/>
          <p:nvPr/>
        </p:nvSpPr>
        <p:spPr>
          <a:xfrm rot="1580571">
            <a:off x="6195012" y="5131427"/>
            <a:ext cx="69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Six Mile Creek</a:t>
            </a:r>
          </a:p>
        </p:txBody>
      </p:sp>
      <p:sp>
        <p:nvSpPr>
          <p:cNvPr id="13" name="TextBox 12"/>
          <p:cNvSpPr txBox="1"/>
          <p:nvPr/>
        </p:nvSpPr>
        <p:spPr>
          <a:xfrm rot="17896887">
            <a:off x="3966875" y="4720675"/>
            <a:ext cx="1159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Candara" panose="020E0502030303020204" pitchFamily="34" charset="0"/>
              </a:rPr>
              <a:t>Taughannock</a:t>
            </a:r>
            <a:r>
              <a:rPr lang="en-US" sz="900" b="1" dirty="0">
                <a:latin typeface="Candara" panose="020E0502030303020204" pitchFamily="34" charset="0"/>
              </a:rPr>
              <a:t> Creek</a:t>
            </a:r>
          </a:p>
        </p:txBody>
      </p:sp>
      <p:sp>
        <p:nvSpPr>
          <p:cNvPr id="14" name="TextBox 13"/>
          <p:cNvSpPr txBox="1"/>
          <p:nvPr/>
        </p:nvSpPr>
        <p:spPr>
          <a:xfrm rot="1139618">
            <a:off x="3748254" y="3817929"/>
            <a:ext cx="1159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Trumansburg Creek</a:t>
            </a:r>
          </a:p>
        </p:txBody>
      </p:sp>
      <p:sp>
        <p:nvSpPr>
          <p:cNvPr id="15" name="TextBox 14"/>
          <p:cNvSpPr txBox="1"/>
          <p:nvPr/>
        </p:nvSpPr>
        <p:spPr>
          <a:xfrm rot="4962252">
            <a:off x="5068218" y="2845301"/>
            <a:ext cx="1159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Salmon Creek</a:t>
            </a:r>
          </a:p>
        </p:txBody>
      </p:sp>
      <p:sp>
        <p:nvSpPr>
          <p:cNvPr id="17" name="TextBox 16"/>
          <p:cNvSpPr txBox="1"/>
          <p:nvPr/>
        </p:nvSpPr>
        <p:spPr>
          <a:xfrm rot="2901950">
            <a:off x="4437942" y="2571890"/>
            <a:ext cx="915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Candara" panose="020E0502030303020204" pitchFamily="34" charset="0"/>
              </a:rPr>
              <a:t>Paines</a:t>
            </a:r>
            <a:r>
              <a:rPr lang="en-US" sz="900" b="1" dirty="0">
                <a:latin typeface="Candara" panose="020E0502030303020204" pitchFamily="34" charset="0"/>
              </a:rPr>
              <a:t> Creek</a:t>
            </a:r>
          </a:p>
        </p:txBody>
      </p:sp>
      <p:sp>
        <p:nvSpPr>
          <p:cNvPr id="20" name="TextBox 19"/>
          <p:cNvSpPr txBox="1"/>
          <p:nvPr/>
        </p:nvSpPr>
        <p:spPr>
          <a:xfrm rot="21376558">
            <a:off x="3078967" y="1068097"/>
            <a:ext cx="881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Canoga Creek</a:t>
            </a:r>
          </a:p>
        </p:txBody>
      </p:sp>
      <p:sp>
        <p:nvSpPr>
          <p:cNvPr id="21" name="TextBox 20"/>
          <p:cNvSpPr txBox="1"/>
          <p:nvPr/>
        </p:nvSpPr>
        <p:spPr>
          <a:xfrm rot="21376558">
            <a:off x="2958860" y="1299868"/>
            <a:ext cx="10704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Williamson Creek</a:t>
            </a:r>
          </a:p>
        </p:txBody>
      </p:sp>
      <p:sp>
        <p:nvSpPr>
          <p:cNvPr id="22" name="TextBox 21"/>
          <p:cNvSpPr txBox="1"/>
          <p:nvPr/>
        </p:nvSpPr>
        <p:spPr>
          <a:xfrm rot="21376558">
            <a:off x="2802504" y="1532647"/>
            <a:ext cx="1085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Burroughs Creek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774210"/>
              </p:ext>
            </p:extLst>
          </p:nvPr>
        </p:nvGraphicFramePr>
        <p:xfrm>
          <a:off x="5778645" y="5772804"/>
          <a:ext cx="1707334" cy="99504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53667">
                  <a:extLst>
                    <a:ext uri="{9D8B030D-6E8A-4147-A177-3AD203B41FA5}">
                      <a16:colId xmlns:a16="http://schemas.microsoft.com/office/drawing/2014/main" val="932897139"/>
                    </a:ext>
                  </a:extLst>
                </a:gridCol>
                <a:gridCol w="853667">
                  <a:extLst>
                    <a:ext uri="{9D8B030D-6E8A-4147-A177-3AD203B41FA5}">
                      <a16:colId xmlns:a16="http://schemas.microsoft.com/office/drawing/2014/main" val="2239554860"/>
                    </a:ext>
                  </a:extLst>
                </a:gridCol>
              </a:tblGrid>
              <a:tr h="3316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sto MT" panose="02040603050505030304" pitchFamily="18" charset="0"/>
                        </a:rPr>
                        <a:t>Key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43510"/>
                  </a:ext>
                </a:extLst>
              </a:tr>
              <a:tr h="33168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sto MT" panose="02040603050505030304" pitchFamily="18" charset="0"/>
                        </a:rPr>
                        <a:t>Baseflow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5599851"/>
                  </a:ext>
                </a:extLst>
              </a:tr>
              <a:tr h="33168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sto MT" panose="02040603050505030304" pitchFamily="18" charset="0"/>
                        </a:rPr>
                        <a:t>Stormwater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8669947"/>
                  </a:ext>
                </a:extLst>
              </a:tr>
            </a:tbl>
          </a:graphicData>
        </a:graphic>
      </p:graphicFrame>
      <p:sp>
        <p:nvSpPr>
          <p:cNvPr id="55" name="Oval 54"/>
          <p:cNvSpPr>
            <a:spLocks noChangeAspect="1"/>
          </p:cNvSpPr>
          <p:nvPr/>
        </p:nvSpPr>
        <p:spPr>
          <a:xfrm>
            <a:off x="6849978" y="6128595"/>
            <a:ext cx="283464" cy="283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6858697" y="6462165"/>
            <a:ext cx="283464" cy="283464"/>
          </a:xfrm>
          <a:prstGeom prst="ellipse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938420" y="1390781"/>
            <a:ext cx="1387813" cy="1309861"/>
            <a:chOff x="6660195" y="220726"/>
            <a:chExt cx="1387813" cy="1309861"/>
          </a:xfrm>
        </p:grpSpPr>
        <p:sp>
          <p:nvSpPr>
            <p:cNvPr id="58" name="Star: 4 Points 57"/>
            <p:cNvSpPr/>
            <p:nvPr/>
          </p:nvSpPr>
          <p:spPr>
            <a:xfrm>
              <a:off x="6981825" y="466725"/>
              <a:ext cx="857558" cy="769443"/>
            </a:xfrm>
            <a:prstGeom prst="star4">
              <a:avLst/>
            </a:prstGeom>
            <a:solidFill>
              <a:srgbClr val="0C1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213696" y="220726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81701"/>
                  </a:solidFill>
                  <a:latin typeface="Castellar" panose="020A0402060406010301" pitchFamily="18" charset="0"/>
                </a:rPr>
                <a:t>N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40052" y="666780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81701"/>
                  </a:solidFill>
                  <a:latin typeface="Castellar" panose="020A0402060406010301" pitchFamily="18" charset="0"/>
                </a:rPr>
                <a:t>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266824" y="1161255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81701"/>
                  </a:solidFill>
                  <a:latin typeface="Castellar" panose="020A0402060406010301" pitchFamily="18" charset="0"/>
                </a:rPr>
                <a:t>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60195" y="666780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81701"/>
                  </a:solidFill>
                  <a:latin typeface="Castellar" panose="020A0402060406010301" pitchFamily="18" charset="0"/>
                </a:rPr>
                <a:t>W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648894" y="116100"/>
            <a:ext cx="4937451" cy="738664"/>
          </a:xfrm>
          <a:prstGeom prst="rect">
            <a:avLst/>
          </a:prstGeom>
          <a:solidFill>
            <a:srgbClr val="0817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sto MT" panose="02040603050505030304" pitchFamily="18" charset="0"/>
              </a:rPr>
              <a:t>Selected E. coli Concentrations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sto MT" panose="02040603050505030304" pitchFamily="18" charset="0"/>
              </a:rPr>
              <a:t>Contact recreation limit = 235 colonies/100 ml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3954" y="-11730"/>
            <a:ext cx="144940" cy="68697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-1" y="87534"/>
            <a:ext cx="2490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sto MT" panose="02040603050505030304" pitchFamily="18" charset="0"/>
              </a:rPr>
              <a:t>E. coli concentrations in southern Cayuga Lake and along east and west shores</a:t>
            </a:r>
          </a:p>
          <a:p>
            <a:pPr algn="ctr"/>
            <a:r>
              <a:rPr lang="en-US" sz="1400" dirty="0">
                <a:latin typeface="Calisto MT" panose="02040603050505030304" pitchFamily="18" charset="0"/>
              </a:rPr>
              <a:t>(colonies/100 ml)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27" b="64970" l="28441" r="39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23576" r="60155" b="32192"/>
          <a:stretch/>
        </p:blipFill>
        <p:spPr>
          <a:xfrm>
            <a:off x="-57488" y="932771"/>
            <a:ext cx="2442665" cy="5969119"/>
          </a:xfrm>
          <a:prstGeom prst="rect">
            <a:avLst/>
          </a:prstGeom>
        </p:spPr>
      </p:pic>
      <p:cxnSp>
        <p:nvCxnSpPr>
          <p:cNvPr id="78" name="Straight Connector 77"/>
          <p:cNvCxnSpPr/>
          <p:nvPr/>
        </p:nvCxnSpPr>
        <p:spPr>
          <a:xfrm>
            <a:off x="1186221" y="5467177"/>
            <a:ext cx="58553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911994" y="5467177"/>
            <a:ext cx="58553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247168" y="5722892"/>
            <a:ext cx="58553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468539" y="6088976"/>
            <a:ext cx="58553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218840" y="5172726"/>
            <a:ext cx="700451" cy="372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sto MT" panose="02040603050505030304" pitchFamily="18" charset="0"/>
              </a:rPr>
              <a:t>9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998961" y="5172725"/>
            <a:ext cx="464008" cy="372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sto MT" panose="02040603050505030304" pitchFamily="18" charset="0"/>
              </a:rPr>
              <a:t>25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198944" y="5432060"/>
            <a:ext cx="82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sto MT" panose="02040603050505030304" pitchFamily="18" charset="0"/>
              </a:rPr>
              <a:t>30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457960" y="5782983"/>
            <a:ext cx="51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sto MT" panose="02040603050505030304" pitchFamily="18" charset="0"/>
              </a:rPr>
              <a:t>50</a:t>
            </a: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6606181" y="4331952"/>
            <a:ext cx="209950" cy="210312"/>
          </a:xfrm>
          <a:prstGeom prst="ellipse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6651823" y="4377672"/>
            <a:ext cx="118667" cy="1188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5664955" y="4711165"/>
            <a:ext cx="246463" cy="246888"/>
          </a:xfrm>
          <a:prstGeom prst="ellipse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5725606" y="4766029"/>
            <a:ext cx="136924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031073" y="3983349"/>
            <a:ext cx="246463" cy="246888"/>
          </a:xfrm>
          <a:prstGeom prst="ellipse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5125793" y="4061277"/>
            <a:ext cx="82154" cy="822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4630347" y="3694877"/>
            <a:ext cx="511182" cy="512064"/>
          </a:xfrm>
          <a:prstGeom prst="ellipse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4767713" y="3869253"/>
            <a:ext cx="192024" cy="192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5634323" y="4834609"/>
            <a:ext cx="182565" cy="182880"/>
          </a:xfrm>
          <a:prstGeom prst="ellipse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5672144" y="4882398"/>
            <a:ext cx="100411" cy="1005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5337019" y="3987376"/>
            <a:ext cx="337746" cy="338328"/>
          </a:xfrm>
          <a:prstGeom prst="ellipse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5450464" y="4101497"/>
            <a:ext cx="100411" cy="1005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5568914" y="4958053"/>
            <a:ext cx="191693" cy="192024"/>
          </a:xfrm>
          <a:prstGeom prst="ellipse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5601167" y="4988880"/>
            <a:ext cx="127796" cy="128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4071367" y="1731394"/>
            <a:ext cx="730261" cy="731520"/>
          </a:xfrm>
          <a:prstGeom prst="ellipse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4357295" y="2035645"/>
            <a:ext cx="255591" cy="256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4255076" y="2291442"/>
            <a:ext cx="374259" cy="374904"/>
          </a:xfrm>
          <a:prstGeom prst="ellipse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4385368" y="2427470"/>
            <a:ext cx="136924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4473050" y="3080900"/>
            <a:ext cx="456413" cy="457200"/>
          </a:xfrm>
          <a:prstGeom prst="ellipse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4702676" y="3266494"/>
            <a:ext cx="118667" cy="1188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4697136" y="3389532"/>
            <a:ext cx="273848" cy="274320"/>
          </a:xfrm>
          <a:prstGeom prst="ellipse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4759529" y="3458422"/>
            <a:ext cx="146052" cy="1463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4174729" y="1006378"/>
            <a:ext cx="620721" cy="621792"/>
          </a:xfrm>
          <a:prstGeom prst="ellipse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4272028" y="1275692"/>
            <a:ext cx="82154" cy="822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4090395" y="1638280"/>
            <a:ext cx="419900" cy="420624"/>
          </a:xfrm>
          <a:prstGeom prst="ellipse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4134293" y="1719442"/>
            <a:ext cx="191693" cy="192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4213090" y="1381540"/>
            <a:ext cx="538567" cy="539496"/>
          </a:xfrm>
          <a:prstGeom prst="ellipse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4246716" y="1527124"/>
            <a:ext cx="209950" cy="210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2099684" y="6058466"/>
            <a:ext cx="36513" cy="365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1814449" y="5449271"/>
            <a:ext cx="18257" cy="18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1866847" y="5448889"/>
            <a:ext cx="36513" cy="365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1898302" y="5706041"/>
            <a:ext cx="27385" cy="274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7476750" y="4506342"/>
            <a:ext cx="136924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071104" y="3635554"/>
            <a:ext cx="118667" cy="1188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4395420" y="4836069"/>
            <a:ext cx="82154" cy="822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4510846" y="4075444"/>
            <a:ext cx="182565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099839"/>
              </p:ext>
            </p:extLst>
          </p:nvPr>
        </p:nvGraphicFramePr>
        <p:xfrm>
          <a:off x="7586345" y="87535"/>
          <a:ext cx="4527281" cy="665809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19909">
                  <a:extLst>
                    <a:ext uri="{9D8B030D-6E8A-4147-A177-3AD203B41FA5}">
                      <a16:colId xmlns:a16="http://schemas.microsoft.com/office/drawing/2014/main" val="3696562881"/>
                    </a:ext>
                  </a:extLst>
                </a:gridCol>
                <a:gridCol w="830268">
                  <a:extLst>
                    <a:ext uri="{9D8B030D-6E8A-4147-A177-3AD203B41FA5}">
                      <a16:colId xmlns:a16="http://schemas.microsoft.com/office/drawing/2014/main" val="2473479214"/>
                    </a:ext>
                  </a:extLst>
                </a:gridCol>
                <a:gridCol w="1013464">
                  <a:extLst>
                    <a:ext uri="{9D8B030D-6E8A-4147-A177-3AD203B41FA5}">
                      <a16:colId xmlns:a16="http://schemas.microsoft.com/office/drawing/2014/main" val="2227617565"/>
                    </a:ext>
                  </a:extLst>
                </a:gridCol>
                <a:gridCol w="1131820">
                  <a:extLst>
                    <a:ext uri="{9D8B030D-6E8A-4147-A177-3AD203B41FA5}">
                      <a16:colId xmlns:a16="http://schemas.microsoft.com/office/drawing/2014/main" val="2432725855"/>
                    </a:ext>
                  </a:extLst>
                </a:gridCol>
                <a:gridCol w="1131820">
                  <a:extLst>
                    <a:ext uri="{9D8B030D-6E8A-4147-A177-3AD203B41FA5}">
                      <a16:colId xmlns:a16="http://schemas.microsoft.com/office/drawing/2014/main" val="1751507003"/>
                    </a:ext>
                  </a:extLst>
                </a:gridCol>
              </a:tblGrid>
              <a:tr h="11141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Stream (North to South)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Calisto MT" panose="02040603050505030304" pitchFamily="18" charset="0"/>
                        </a:rPr>
                        <a:t>Base Flow E. coli at mouth (colonies/100 ml)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Calisto MT" panose="02040603050505030304" pitchFamily="18" charset="0"/>
                        </a:rPr>
                        <a:t>Base Flow E. coli at Other Location (colonies/100 ml)</a:t>
                      </a:r>
                    </a:p>
                    <a:p>
                      <a:pPr algn="ctr"/>
                      <a:endParaRPr lang="en-US" sz="105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Calisto MT" panose="02040603050505030304" pitchFamily="18" charset="0"/>
                        </a:rPr>
                        <a:t>Stormwater E. coli at mouth (colonies/100 ml)</a:t>
                      </a:r>
                    </a:p>
                    <a:p>
                      <a:pPr algn="ctr"/>
                      <a:endParaRPr lang="en-US" sz="105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850465"/>
                  </a:ext>
                </a:extLst>
              </a:tr>
              <a:tr h="356871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Canoga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12135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610868"/>
                  </a:ext>
                </a:extLst>
              </a:tr>
              <a:tr h="356871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Williamson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9170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612824"/>
                  </a:ext>
                </a:extLst>
              </a:tr>
              <a:tr h="471044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Burroughs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5435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761775"/>
                  </a:ext>
                </a:extLst>
              </a:tr>
              <a:tr h="356871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Deans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2046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11051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16746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5572949"/>
                  </a:ext>
                </a:extLst>
              </a:tr>
              <a:tr h="356871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Calisto MT" panose="02040603050505030304" pitchFamily="18" charset="0"/>
                        </a:rPr>
                        <a:t>Paines</a:t>
                      </a:r>
                      <a:r>
                        <a:rPr lang="en-US" sz="1000" dirty="0">
                          <a:latin typeface="Calisto MT" panose="02040603050505030304" pitchFamily="18" charset="0"/>
                        </a:rPr>
                        <a:t>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620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1799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4306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7827924"/>
                  </a:ext>
                </a:extLst>
              </a:tr>
              <a:tr h="297357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Mill Creek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432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1581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6475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287871"/>
                  </a:ext>
                </a:extLst>
              </a:tr>
              <a:tr h="356871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Town line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637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862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2362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026109"/>
                  </a:ext>
                </a:extLst>
              </a:tr>
              <a:tr h="419824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Trumansburg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1078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8247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8871241"/>
                  </a:ext>
                </a:extLst>
              </a:tr>
              <a:tr h="419824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Calisto MT" panose="02040603050505030304" pitchFamily="18" charset="0"/>
                        </a:rPr>
                        <a:t>Taughannock</a:t>
                      </a:r>
                      <a:r>
                        <a:rPr lang="en-US" sz="1000" dirty="0">
                          <a:latin typeface="Calisto MT" panose="02040603050505030304" pitchFamily="18" charset="0"/>
                        </a:rPr>
                        <a:t>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1887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002709"/>
                  </a:ext>
                </a:extLst>
              </a:tr>
              <a:tr h="297357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Salmon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326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3560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4446281"/>
                  </a:ext>
                </a:extLst>
              </a:tr>
              <a:tr h="297357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Fall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549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409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1959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203099"/>
                  </a:ext>
                </a:extLst>
              </a:tr>
              <a:tr h="419824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sto MT" panose="02040603050505030304" pitchFamily="18" charset="0"/>
                        </a:rPr>
                        <a:t>Virgil Creek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439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606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1376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200821"/>
                  </a:ext>
                </a:extLst>
              </a:tr>
              <a:tr h="297357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Cayuga Inlet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541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1972160"/>
                  </a:ext>
                </a:extLst>
              </a:tr>
              <a:tr h="419824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listo MT" panose="02040603050505030304" pitchFamily="18" charset="0"/>
                        </a:rPr>
                        <a:t>Six Mile Creek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1076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6217126"/>
                  </a:ext>
                </a:extLst>
              </a:tr>
              <a:tr h="419824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Calisto MT" panose="02040603050505030304" pitchFamily="18" charset="0"/>
                        </a:rPr>
                        <a:t>Cascadilla</a:t>
                      </a:r>
                      <a:r>
                        <a:rPr lang="en-US" sz="1000" dirty="0">
                          <a:latin typeface="Calisto MT" panose="02040603050505030304" pitchFamily="18" charset="0"/>
                        </a:rPr>
                        <a:t> Creek*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424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2659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079932"/>
                  </a:ext>
                </a:extLst>
              </a:tr>
            </a:tbl>
          </a:graphicData>
        </a:graphic>
      </p:graphicFrame>
      <p:sp>
        <p:nvSpPr>
          <p:cNvPr id="132" name="Oval 131"/>
          <p:cNvSpPr>
            <a:spLocks noChangeAspect="1"/>
          </p:cNvSpPr>
          <p:nvPr/>
        </p:nvSpPr>
        <p:spPr>
          <a:xfrm>
            <a:off x="6274572" y="5386992"/>
            <a:ext cx="45720" cy="45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5413236" y="2650209"/>
            <a:ext cx="91283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5404107" y="5480216"/>
            <a:ext cx="54770" cy="54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4783827" y="2074156"/>
            <a:ext cx="593337" cy="5943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221002">
            <a:off x="4550769" y="2063507"/>
            <a:ext cx="915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Dean’s Creek</a:t>
            </a: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4795450" y="2834993"/>
            <a:ext cx="237335" cy="2377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4889413" y="3170191"/>
            <a:ext cx="228206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1376558">
            <a:off x="4834774" y="3112331"/>
            <a:ext cx="723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Mill Creek</a:t>
            </a: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4935379" y="3361209"/>
            <a:ext cx="164309" cy="1645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21376558">
            <a:off x="4892264" y="3270577"/>
            <a:ext cx="11087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Town Line Creek</a:t>
            </a:r>
          </a:p>
        </p:txBody>
      </p:sp>
    </p:spTree>
    <p:extLst>
      <p:ext uri="{BB962C8B-B14F-4D97-AF65-F5344CB8AC3E}">
        <p14:creationId xmlns:p14="http://schemas.microsoft.com/office/powerpoint/2010/main" val="28388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64" grpId="0"/>
      <p:bldP spid="89" grpId="0"/>
      <p:bldP spid="90" grpId="0"/>
      <p:bldP spid="91" grpId="0"/>
      <p:bldP spid="92" grpId="0"/>
      <p:bldP spid="124" grpId="0" animBg="1"/>
      <p:bldP spid="125" grpId="0" animBg="1"/>
      <p:bldP spid="126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3000">
              <a:schemeClr val="accent2">
                <a:lumMod val="0"/>
                <a:lumOff val="10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inger lake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89769" l="5091" r="94364">
                        <a14:foregroundMark x1="53455" y1="43234" x2="53455" y2="43234"/>
                        <a14:foregroundMark x1="79091" y1="26403" x2="79091" y2="26403"/>
                        <a14:foregroundMark x1="86727" y1="22112" x2="86727" y2="22112"/>
                        <a14:foregroundMark x1="93273" y1="34653" x2="93273" y2="34653"/>
                        <a14:foregroundMark x1="94545" y1="25413" x2="94545" y2="25413"/>
                        <a14:foregroundMark x1="39636" y1="77558" x2="39636" y2="77558"/>
                        <a14:foregroundMark x1="30727" y1="34323" x2="30727" y2="34323"/>
                        <a14:foregroundMark x1="18000" y1="35314" x2="18000" y2="35314"/>
                        <a14:foregroundMark x1="14545" y1="40264" x2="14545" y2="40264"/>
                        <a14:foregroundMark x1="11455" y1="38944" x2="11455" y2="38944"/>
                        <a14:foregroundMark x1="5091" y1="32013" x2="5091" y2="3201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2" y="86458"/>
            <a:ext cx="11980273" cy="66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59" b="90253" l="11232" r="88043">
                        <a14:foregroundMark x1="44565" y1="39711" x2="44565" y2="39711"/>
                        <a14:foregroundMark x1="80072" y1="42599" x2="80072" y2="42599"/>
                        <a14:foregroundMark x1="40580" y1="15162" x2="40580" y2="15162"/>
                        <a14:foregroundMark x1="37319" y1="90253" x2="37319" y2="90253"/>
                        <a14:foregroundMark x1="11232" y1="58123" x2="11232" y2="58123"/>
                        <a14:foregroundMark x1="79710" y1="10830" x2="79710" y2="10830"/>
                        <a14:foregroundMark x1="86957" y1="18412" x2="86957" y2="18412"/>
                        <a14:foregroundMark x1="78261" y1="22022" x2="78261" y2="22022"/>
                        <a14:foregroundMark x1="73188" y1="18773" x2="73188" y2="18773"/>
                        <a14:foregroundMark x1="72826" y1="12996" x2="72826" y2="12996"/>
                        <a14:foregroundMark x1="81159" y1="7220" x2="81159" y2="7220"/>
                        <a14:foregroundMark x1="88043" y1="13357" x2="88043" y2="13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1" t="4556" r="6107" b="4556"/>
          <a:stretch/>
        </p:blipFill>
        <p:spPr>
          <a:xfrm>
            <a:off x="10891717" y="5592363"/>
            <a:ext cx="1231168" cy="12656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38200" y="516579"/>
            <a:ext cx="10515600" cy="878925"/>
          </a:xfrm>
          <a:prstGeom prst="rect">
            <a:avLst/>
          </a:prstGeom>
          <a:solidFill>
            <a:srgbClr val="FFFDF8">
              <a:alpha val="69000"/>
            </a:srgb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j-ea"/>
                <a:cs typeface="+mj-cs"/>
              </a:rPr>
              <a:t>Averages can hide variability of E. coli levels at some locations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6"/>
          <a:srcRect l="24163" t="24817" r="8085" b="11987"/>
          <a:stretch/>
        </p:blipFill>
        <p:spPr>
          <a:xfrm>
            <a:off x="1360722" y="1537156"/>
            <a:ext cx="9544051" cy="519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3000">
              <a:schemeClr val="accent2">
                <a:lumMod val="0"/>
                <a:lumOff val="10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inger lake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89769" l="5091" r="94364">
                        <a14:foregroundMark x1="53455" y1="43234" x2="53455" y2="43234"/>
                        <a14:foregroundMark x1="79091" y1="26403" x2="79091" y2="26403"/>
                        <a14:foregroundMark x1="86727" y1="22112" x2="86727" y2="22112"/>
                        <a14:foregroundMark x1="93273" y1="34653" x2="93273" y2="34653"/>
                        <a14:foregroundMark x1="94545" y1="25413" x2="94545" y2="25413"/>
                        <a14:foregroundMark x1="39636" y1="77558" x2="39636" y2="77558"/>
                        <a14:foregroundMark x1="30727" y1="34323" x2="30727" y2="34323"/>
                        <a14:foregroundMark x1="18000" y1="35314" x2="18000" y2="35314"/>
                        <a14:foregroundMark x1="14545" y1="40264" x2="14545" y2="40264"/>
                        <a14:foregroundMark x1="11455" y1="38944" x2="11455" y2="38944"/>
                        <a14:foregroundMark x1="5091" y1="32013" x2="5091" y2="3201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2" y="86458"/>
            <a:ext cx="11980273" cy="66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59" b="90253" l="11232" r="88043">
                        <a14:foregroundMark x1="44565" y1="39711" x2="44565" y2="39711"/>
                        <a14:foregroundMark x1="80072" y1="42599" x2="80072" y2="42599"/>
                        <a14:foregroundMark x1="40580" y1="15162" x2="40580" y2="15162"/>
                        <a14:foregroundMark x1="37319" y1="90253" x2="37319" y2="90253"/>
                        <a14:foregroundMark x1="11232" y1="58123" x2="11232" y2="58123"/>
                        <a14:foregroundMark x1="79710" y1="10830" x2="79710" y2="10830"/>
                        <a14:foregroundMark x1="86957" y1="18412" x2="86957" y2="18412"/>
                        <a14:foregroundMark x1="78261" y1="22022" x2="78261" y2="22022"/>
                        <a14:foregroundMark x1="73188" y1="18773" x2="73188" y2="18773"/>
                        <a14:foregroundMark x1="72826" y1="12996" x2="72826" y2="12996"/>
                        <a14:foregroundMark x1="81159" y1="7220" x2="81159" y2="7220"/>
                        <a14:foregroundMark x1="88043" y1="13357" x2="88043" y2="13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1" t="4556" r="6107" b="4556"/>
          <a:stretch/>
        </p:blipFill>
        <p:spPr>
          <a:xfrm>
            <a:off x="10891717" y="5592363"/>
            <a:ext cx="1231168" cy="12656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38200" y="516579"/>
            <a:ext cx="10515600" cy="878925"/>
          </a:xfrm>
          <a:prstGeom prst="rect">
            <a:avLst/>
          </a:prstGeom>
          <a:solidFill>
            <a:srgbClr val="FFFDF8">
              <a:alpha val="69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j-ea"/>
                <a:cs typeface="+mj-cs"/>
              </a:rPr>
              <a:t>Conclusions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D0D6E0">
              <a:alpha val="61000"/>
            </a:srgb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Bioavailable phosphorus loaded from non-point sources to Cayuga Lake: 	</a:t>
            </a:r>
          </a:p>
          <a:p>
            <a:pPr lvl="0" algn="l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	a) </a:t>
            </a:r>
            <a:r>
              <a:rPr lang="en-US" dirty="0">
                <a:solidFill>
                  <a:prstClr val="black"/>
                </a:solidFill>
                <a:latin typeface="Calisto MT" panose="02040603050505030304" pitchFamily="18" charset="0"/>
              </a:rPr>
              <a:t>Elevates the risk of algal blooms north of Ithaca </a:t>
            </a:r>
          </a:p>
          <a:p>
            <a:pPr lvl="0" algn="l">
              <a:defRPr/>
            </a:pPr>
            <a:r>
              <a:rPr lang="en-US" dirty="0">
                <a:solidFill>
                  <a:prstClr val="black"/>
                </a:solidFill>
                <a:latin typeface="Calisto MT" panose="02040603050505030304" pitchFamily="18" charset="0"/>
              </a:rPr>
              <a:t>	b) May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be underestimated by NYSDEC’s planned “Whole Lake TMDL”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Average levels of pathogenic bacteria, as indicated by E. coli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	a) Are very low in southern Cayuga Lake and along southern shores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	b) Exceed NYSDOH’s safe level for contact recreation at a majority of 	~100 tributary stream locations around Cayuga Lake at base flow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	c) Can vary significantly between sampling events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prstClr val="black"/>
                </a:solidFill>
                <a:latin typeface="Calisto MT" panose="02040603050505030304" pitchFamily="18" charset="0"/>
              </a:rPr>
              <a:t>Cayuga Lake is not currently being monitored for emerging contaminants such as pesticides, HABs and </a:t>
            </a:r>
            <a:r>
              <a:rPr lang="en-US" dirty="0" err="1">
                <a:solidFill>
                  <a:prstClr val="black"/>
                </a:solidFill>
                <a:latin typeface="Calisto MT" panose="02040603050505030304" pitchFamily="18" charset="0"/>
              </a:rPr>
              <a:t>microplastics</a:t>
            </a:r>
            <a:r>
              <a:rPr lang="en-US" dirty="0">
                <a:solidFill>
                  <a:prstClr val="black"/>
                </a:solidFill>
                <a:latin typeface="Calisto MT" panose="02040603050505030304" pitchFamily="18" charset="0"/>
              </a:rPr>
              <a:t> </a:t>
            </a:r>
          </a:p>
          <a:p>
            <a:pPr lvl="0" algn="l">
              <a:defRPr/>
            </a:pPr>
            <a:r>
              <a:rPr lang="en-US" u="sng" dirty="0">
                <a:solidFill>
                  <a:prstClr val="black"/>
                </a:solidFill>
                <a:latin typeface="Calisto MT" panose="02040603050505030304" pitchFamily="18" charset="0"/>
              </a:rPr>
              <a:t>Note</a:t>
            </a:r>
            <a:r>
              <a:rPr lang="en-US" dirty="0">
                <a:solidFill>
                  <a:prstClr val="black"/>
                </a:solidFill>
                <a:latin typeface="Calisto MT" panose="02040603050505030304" pitchFamily="18" charset="0"/>
              </a:rPr>
              <a:t>: Volunteer-CSI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partnerships also monitor chlorophyll a, nitrogen, suspended solids, chloride (salt) and mineral parameters as well as benthic macroinvertebrates (BMI), none of which are addressed in this water quality summary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71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3000">
              <a:schemeClr val="accent2">
                <a:lumMod val="0"/>
                <a:lumOff val="10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inger lake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89769" l="5091" r="94364">
                        <a14:foregroundMark x1="53455" y1="43234" x2="53455" y2="43234"/>
                        <a14:foregroundMark x1="79091" y1="26403" x2="79091" y2="26403"/>
                        <a14:foregroundMark x1="86727" y1="22112" x2="86727" y2="22112"/>
                        <a14:foregroundMark x1="93273" y1="34653" x2="93273" y2="34653"/>
                        <a14:foregroundMark x1="94545" y1="25413" x2="94545" y2="25413"/>
                        <a14:foregroundMark x1="39636" y1="77558" x2="39636" y2="77558"/>
                        <a14:foregroundMark x1="30727" y1="34323" x2="30727" y2="34323"/>
                        <a14:foregroundMark x1="18000" y1="35314" x2="18000" y2="35314"/>
                        <a14:foregroundMark x1="14545" y1="40264" x2="14545" y2="40264"/>
                        <a14:foregroundMark x1="11455" y1="38944" x2="11455" y2="38944"/>
                        <a14:foregroundMark x1="5091" y1="32013" x2="5091" y2="3201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2" y="86458"/>
            <a:ext cx="11980273" cy="66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59" b="90253" l="11232" r="88043">
                        <a14:foregroundMark x1="44565" y1="39711" x2="44565" y2="39711"/>
                        <a14:foregroundMark x1="80072" y1="42599" x2="80072" y2="42599"/>
                        <a14:foregroundMark x1="40580" y1="15162" x2="40580" y2="15162"/>
                        <a14:foregroundMark x1="37319" y1="90253" x2="37319" y2="90253"/>
                        <a14:foregroundMark x1="11232" y1="58123" x2="11232" y2="58123"/>
                        <a14:foregroundMark x1="79710" y1="10830" x2="79710" y2="10830"/>
                        <a14:foregroundMark x1="86957" y1="18412" x2="86957" y2="18412"/>
                        <a14:foregroundMark x1="78261" y1="22022" x2="78261" y2="22022"/>
                        <a14:foregroundMark x1="73188" y1="18773" x2="73188" y2="18773"/>
                        <a14:foregroundMark x1="72826" y1="12996" x2="72826" y2="12996"/>
                        <a14:foregroundMark x1="81159" y1="7220" x2="81159" y2="7220"/>
                        <a14:foregroundMark x1="88043" y1="13357" x2="88043" y2="13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1" t="4556" r="6107" b="4556"/>
          <a:stretch/>
        </p:blipFill>
        <p:spPr>
          <a:xfrm>
            <a:off x="10891717" y="5592363"/>
            <a:ext cx="1231168" cy="12656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38200" y="516579"/>
            <a:ext cx="10515600" cy="878925"/>
          </a:xfrm>
          <a:prstGeom prst="rect">
            <a:avLst/>
          </a:prstGeom>
          <a:solidFill>
            <a:srgbClr val="FFFDF8">
              <a:alpha val="69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Calisto MT" panose="02040603050505030304" pitchFamily="18" charset="0"/>
              </a:rPr>
              <a:t>Recommendations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901746"/>
          </a:xfrm>
          <a:prstGeom prst="rect">
            <a:avLst/>
          </a:prstGeom>
          <a:solidFill>
            <a:srgbClr val="D0D6E0">
              <a:alpha val="61000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Develop new volunteer-CSI partnerships to monitor streams and Cayuga Lake north of Ithaca, with a focus on nutrients, chlorophyll and E. coli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Use SRP results to refine estimates of bioavailable phosphorus loading to Cayuga Lake, with the goal of improving NYSDEC’s “Whole Lake TMDL”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Work with NYSDEC to develop a HABs monitoring program, with a focus on shoreline near mouths of streams with high concentrations of SRP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Test for atrazine at stream mouths as a potential marker of pesticide loading to Cayuga Lake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Explore possible approaches to monitoring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microplastics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 in Cayuga Lake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Note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: Measuring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microplastics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 is difficult and highly labor-intensive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Continue Tompkins County stakeholder support for volunteer-CSI partnerships to conduct chemical and biological monitoring of stream and lake water quality in the Cayuga Lake watershed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746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inger lake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89769" l="5091" r="94364">
                        <a14:foregroundMark x1="53455" y1="43234" x2="53455" y2="43234"/>
                        <a14:foregroundMark x1="79091" y1="26403" x2="79091" y2="26403"/>
                        <a14:foregroundMark x1="86727" y1="22112" x2="86727" y2="22112"/>
                        <a14:foregroundMark x1="93273" y1="34653" x2="93273" y2="34653"/>
                        <a14:foregroundMark x1="94545" y1="25413" x2="94545" y2="25413"/>
                        <a14:foregroundMark x1="39636" y1="77558" x2="39636" y2="77558"/>
                        <a14:foregroundMark x1="30727" y1="34323" x2="30727" y2="34323"/>
                        <a14:foregroundMark x1="18000" y1="35314" x2="18000" y2="35314"/>
                        <a14:foregroundMark x1="14545" y1="40264" x2="14545" y2="40264"/>
                        <a14:foregroundMark x1="11455" y1="38944" x2="11455" y2="38944"/>
                        <a14:foregroundMark x1="5091" y1="32013" x2="5091" y2="3201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2" y="86458"/>
            <a:ext cx="11980273" cy="66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59" b="90253" l="11232" r="88043">
                        <a14:foregroundMark x1="44565" y1="39711" x2="44565" y2="39711"/>
                        <a14:foregroundMark x1="80072" y1="42599" x2="80072" y2="42599"/>
                        <a14:foregroundMark x1="40580" y1="15162" x2="40580" y2="15162"/>
                        <a14:foregroundMark x1="37319" y1="90253" x2="37319" y2="90253"/>
                        <a14:foregroundMark x1="11232" y1="58123" x2="11232" y2="58123"/>
                        <a14:foregroundMark x1="79710" y1="10830" x2="79710" y2="10830"/>
                        <a14:foregroundMark x1="86957" y1="18412" x2="86957" y2="18412"/>
                        <a14:foregroundMark x1="78261" y1="22022" x2="78261" y2="22022"/>
                        <a14:foregroundMark x1="73188" y1="18773" x2="73188" y2="18773"/>
                        <a14:foregroundMark x1="72826" y1="12996" x2="72826" y2="12996"/>
                        <a14:foregroundMark x1="81159" y1="7220" x2="81159" y2="7220"/>
                        <a14:foregroundMark x1="88043" y1="13357" x2="88043" y2="13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1" t="4556" r="6107" b="4556"/>
          <a:stretch/>
        </p:blipFill>
        <p:spPr>
          <a:xfrm>
            <a:off x="10891717" y="5592363"/>
            <a:ext cx="1231168" cy="12656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38200" y="516579"/>
            <a:ext cx="10515600" cy="878925"/>
          </a:xfrm>
          <a:prstGeom prst="rect">
            <a:avLst/>
          </a:prstGeom>
          <a:solidFill>
            <a:srgbClr val="FFFDF8">
              <a:alpha val="69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j-ea"/>
                <a:cs typeface="+mj-cs"/>
              </a:rPr>
              <a:t>Acknowledgements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901746"/>
          </a:xfrm>
          <a:prstGeom prst="rect">
            <a:avLst/>
          </a:prstGeom>
          <a:solidFill>
            <a:srgbClr val="D0D6E0">
              <a:alpha val="61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sto MT" panose="02040603050505030304" pitchFamily="18" charset="0"/>
              </a:rPr>
              <a:t>CSI’s Dedicated Volunteer Partner Groups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sto MT" panose="02040603050505030304" pitchFamily="18" charset="0"/>
              </a:rPr>
              <a:t>Michi</a:t>
            </a:r>
            <a:r>
              <a:rPr lang="en-US" sz="4000" dirty="0">
                <a:solidFill>
                  <a:prstClr val="black"/>
                </a:solidFill>
                <a:latin typeface="Calisto MT" panose="0204060305050503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sto MT" panose="02040603050505030304" pitchFamily="18" charset="0"/>
              </a:rPr>
              <a:t>Schulenberg</a:t>
            </a:r>
            <a:r>
              <a:rPr lang="en-US" sz="4000" dirty="0">
                <a:solidFill>
                  <a:prstClr val="black"/>
                </a:solidFill>
                <a:latin typeface="Calisto MT" panose="02040603050505030304" pitchFamily="18" charset="0"/>
              </a:rPr>
              <a:t>, Laura Dwyer: Certified laboratory analyses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sto MT" panose="02040603050505030304" pitchFamily="18" charset="0"/>
              </a:rPr>
              <a:t>Adrianna </a:t>
            </a:r>
            <a:r>
              <a:rPr lang="en-US" sz="4000" dirty="0" err="1">
                <a:solidFill>
                  <a:prstClr val="black"/>
                </a:solidFill>
                <a:latin typeface="Calisto MT" panose="02040603050505030304" pitchFamily="18" charset="0"/>
              </a:rPr>
              <a:t>Hirtler</a:t>
            </a:r>
            <a:r>
              <a:rPr lang="en-US" sz="4000" dirty="0">
                <a:solidFill>
                  <a:prstClr val="black"/>
                </a:solidFill>
                <a:latin typeface="Calisto MT" panose="02040603050505030304" pitchFamily="18" charset="0"/>
              </a:rPr>
              <a:t>: BMI Biomonitoring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sto MT" panose="02040603050505030304" pitchFamily="18" charset="0"/>
              </a:rPr>
              <a:t>Claire Weston: </a:t>
            </a:r>
            <a:r>
              <a:rPr lang="en-US" sz="4000">
                <a:solidFill>
                  <a:prstClr val="black"/>
                </a:solidFill>
                <a:latin typeface="Calisto MT" panose="02040603050505030304" pitchFamily="18" charset="0"/>
              </a:rPr>
              <a:t>Maps, slides</a:t>
            </a:r>
            <a:endParaRPr lang="en-US" sz="4000" dirty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dirty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06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3000">
              <a:schemeClr val="accent2">
                <a:lumMod val="0"/>
                <a:lumOff val="10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inger lake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89769" l="5091" r="94364">
                        <a14:foregroundMark x1="53455" y1="43234" x2="53455" y2="43234"/>
                        <a14:foregroundMark x1="79091" y1="26403" x2="79091" y2="26403"/>
                        <a14:foregroundMark x1="86727" y1="22112" x2="86727" y2="22112"/>
                        <a14:foregroundMark x1="93273" y1="34653" x2="93273" y2="34653"/>
                        <a14:foregroundMark x1="94545" y1="25413" x2="94545" y2="25413"/>
                        <a14:foregroundMark x1="39636" y1="77558" x2="39636" y2="77558"/>
                        <a14:foregroundMark x1="30727" y1="34323" x2="30727" y2="34323"/>
                        <a14:foregroundMark x1="18000" y1="35314" x2="18000" y2="35314"/>
                        <a14:foregroundMark x1="14545" y1="40264" x2="14545" y2="40264"/>
                        <a14:foregroundMark x1="11455" y1="38944" x2="11455" y2="38944"/>
                        <a14:foregroundMark x1="5091" y1="32013" x2="5091" y2="3201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2" y="44513"/>
            <a:ext cx="11980273" cy="66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59" b="90253" l="11232" r="88043">
                        <a14:foregroundMark x1="44565" y1="39711" x2="44565" y2="39711"/>
                        <a14:foregroundMark x1="80072" y1="42599" x2="80072" y2="42599"/>
                        <a14:foregroundMark x1="40580" y1="15162" x2="40580" y2="15162"/>
                        <a14:foregroundMark x1="37319" y1="90253" x2="37319" y2="90253"/>
                        <a14:foregroundMark x1="11232" y1="58123" x2="11232" y2="58123"/>
                        <a14:foregroundMark x1="79710" y1="10830" x2="79710" y2="10830"/>
                        <a14:foregroundMark x1="86957" y1="18412" x2="86957" y2="18412"/>
                        <a14:foregroundMark x1="78261" y1="22022" x2="78261" y2="22022"/>
                        <a14:foregroundMark x1="73188" y1="18773" x2="73188" y2="18773"/>
                        <a14:foregroundMark x1="72826" y1="12996" x2="72826" y2="12996"/>
                        <a14:foregroundMark x1="81159" y1="7220" x2="81159" y2="7220"/>
                        <a14:foregroundMark x1="88043" y1="13357" x2="88043" y2="13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1" t="4556" r="6107" b="4556"/>
          <a:stretch/>
        </p:blipFill>
        <p:spPr>
          <a:xfrm>
            <a:off x="10891717" y="5592363"/>
            <a:ext cx="1231168" cy="12656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38200" y="516579"/>
            <a:ext cx="10515600" cy="934716"/>
          </a:xfrm>
          <a:prstGeom prst="rect">
            <a:avLst/>
          </a:prstGeom>
          <a:solidFill>
            <a:srgbClr val="FFFDF8">
              <a:alpha val="69000"/>
            </a:srgbClr>
          </a:solidFill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j-ea"/>
                <a:cs typeface="+mj-cs"/>
              </a:rPr>
              <a:t>Program of Volunteer Stream and Lake Monitoring Partnerships in the Cayuga Lake Watershed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0785" y="1825624"/>
            <a:ext cx="11132191" cy="4642287"/>
          </a:xfrm>
          <a:prstGeom prst="rect">
            <a:avLst/>
          </a:prstGeom>
          <a:solidFill>
            <a:srgbClr val="D0D6E0">
              <a:alpha val="61000"/>
            </a:srgb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The 501(c)3 Community Science Institute (CSI) based in Ithaca, NY: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	- Operates a NYSDOH and EPA certified water testing lab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	- Partners with nine (9) groups of local volunteers to monitor quality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	- Volunteers sample ~100 fixed locations year-round at low and high flows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Stream and lake samples are analyzed for a dozen water quality indicators including phosphorus and nitrogen nutrients, chlorophyll a, E. coli (pathogenic bacteria), suspended  solids, chloride, and several mineral parameters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Results are posted online at 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database.communityscience.org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, a free public service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Cayuga Lake watershed is divided into: 1) A “southern” portion draining ~40% of the watershed (287 mi</a:t>
            </a:r>
            <a:r>
              <a:rPr kumimoji="0" lang="en-US" sz="9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2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) to the southern tip of the lake via the Cayuga Inlet and Fall Creek, and 2) A “northern” portion draining ~60% (430 mi</a:t>
            </a:r>
            <a:r>
              <a:rPr kumimoji="0" lang="en-US" sz="9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2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) of the watershed via scores of streams along almost the entire shoreline of the lake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Volunteer-CSI monitoring partnerships cover all of the “southern” drainage and about half of the “northern” drainage area</a:t>
            </a:r>
          </a:p>
          <a:p>
            <a:pPr marL="1143000" marR="0" lvl="0" indent="-1143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6151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18438" r="13039" b="19195"/>
          <a:stretch/>
        </p:blipFill>
        <p:spPr>
          <a:xfrm>
            <a:off x="-1" y="-14046"/>
            <a:ext cx="12266455" cy="687204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164194" y="1193753"/>
            <a:ext cx="1387813" cy="1309861"/>
            <a:chOff x="6660195" y="220726"/>
            <a:chExt cx="1387813" cy="1309861"/>
          </a:xfrm>
        </p:grpSpPr>
        <p:sp>
          <p:nvSpPr>
            <p:cNvPr id="20" name="Star: 4 Points 19"/>
            <p:cNvSpPr/>
            <p:nvPr/>
          </p:nvSpPr>
          <p:spPr>
            <a:xfrm>
              <a:off x="6981825" y="466725"/>
              <a:ext cx="857558" cy="769443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13696" y="220726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stellar" panose="020A0402060406010301" pitchFamily="18" charset="0"/>
                </a:rPr>
                <a:t>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40052" y="666780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stellar" panose="020A0402060406010301" pitchFamily="18" charset="0"/>
                </a:rPr>
                <a:t>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66824" y="1161255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stellar" panose="020A0402060406010301" pitchFamily="18" charset="0"/>
                </a:rPr>
                <a:t>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60195" y="666780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stellar" panose="020A0402060406010301" pitchFamily="18" charset="0"/>
                </a:rPr>
                <a:t>W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0" t="18471" r="13031" b="18955"/>
          <a:stretch/>
        </p:blipFill>
        <p:spPr>
          <a:xfrm>
            <a:off x="-9885" y="-8621"/>
            <a:ext cx="12201885" cy="68666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5" t="18567" r="13143" b="18955"/>
          <a:stretch/>
        </p:blipFill>
        <p:spPr>
          <a:xfrm>
            <a:off x="-19487" y="-6659"/>
            <a:ext cx="12199599" cy="68572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18654" r="13143" b="19495"/>
          <a:stretch/>
        </p:blipFill>
        <p:spPr>
          <a:xfrm>
            <a:off x="-19487" y="-6659"/>
            <a:ext cx="12305425" cy="68666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18338" r="13148" b="18853"/>
          <a:stretch/>
        </p:blipFill>
        <p:spPr>
          <a:xfrm>
            <a:off x="29185" y="-56247"/>
            <a:ext cx="12284861" cy="696187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950996" y="1052431"/>
            <a:ext cx="5070965" cy="4833193"/>
            <a:chOff x="950996" y="1052431"/>
            <a:chExt cx="5070965" cy="4833193"/>
          </a:xfrm>
        </p:grpSpPr>
        <p:grpSp>
          <p:nvGrpSpPr>
            <p:cNvPr id="25" name="Group 24"/>
            <p:cNvGrpSpPr/>
            <p:nvPr/>
          </p:nvGrpSpPr>
          <p:grpSpPr>
            <a:xfrm>
              <a:off x="1140730" y="1052431"/>
              <a:ext cx="4881231" cy="4833193"/>
              <a:chOff x="1565284" y="1145171"/>
              <a:chExt cx="4881231" cy="4833193"/>
            </a:xfrm>
          </p:grpSpPr>
          <p:sp>
            <p:nvSpPr>
              <p:cNvPr id="5" name="TextBox 4"/>
              <p:cNvSpPr txBox="1"/>
              <p:nvPr/>
            </p:nvSpPr>
            <p:spPr>
              <a:xfrm rot="19444211">
                <a:off x="5840894" y="4358452"/>
                <a:ext cx="6056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andara" panose="020E0502030303020204" pitchFamily="34" charset="0"/>
                  </a:rPr>
                  <a:t>Virgil Creek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9654480">
                <a:off x="4554698" y="4635287"/>
                <a:ext cx="8710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andara" panose="020E0502030303020204" pitchFamily="34" charset="0"/>
                  </a:rPr>
                  <a:t>Fall Creek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580571">
                <a:off x="4905940" y="5253328"/>
                <a:ext cx="905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andara" panose="020E0502030303020204" pitchFamily="34" charset="0"/>
                  </a:rPr>
                  <a:t>Six Mile Creek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7916783">
                <a:off x="3564567" y="5256869"/>
                <a:ext cx="11659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andara" panose="020E0502030303020204" pitchFamily="34" charset="0"/>
                  </a:rPr>
                  <a:t>Cayuga Inlet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7896887">
                <a:off x="2524415" y="4837461"/>
                <a:ext cx="14932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latin typeface="Candara" panose="020E0502030303020204" pitchFamily="34" charset="0"/>
                  </a:rPr>
                  <a:t>Taughannock</a:t>
                </a:r>
                <a:r>
                  <a:rPr lang="en-US" sz="1200" b="1" dirty="0">
                    <a:latin typeface="Candara" panose="020E0502030303020204" pitchFamily="34" charset="0"/>
                  </a:rPr>
                  <a:t> Creek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139618">
                <a:off x="2546177" y="3973950"/>
                <a:ext cx="11569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andara" panose="020E0502030303020204" pitchFamily="34" charset="0"/>
                  </a:rPr>
                  <a:t>Trumansburg Creek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4962252">
                <a:off x="3826460" y="3168460"/>
                <a:ext cx="11593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andara" panose="020E0502030303020204" pitchFamily="34" charset="0"/>
                  </a:rPr>
                  <a:t>Salmon Creek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221002">
                <a:off x="3066281" y="2113719"/>
                <a:ext cx="915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andara" panose="020E0502030303020204" pitchFamily="34" charset="0"/>
                  </a:rPr>
                  <a:t>Dean’s Creek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2901950">
                <a:off x="3013850" y="2551473"/>
                <a:ext cx="915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latin typeface="Candara" panose="020E0502030303020204" pitchFamily="34" charset="0"/>
                  </a:rPr>
                  <a:t>Paines</a:t>
                </a:r>
                <a:r>
                  <a:rPr lang="en-US" sz="1200" b="1" dirty="0">
                    <a:latin typeface="Candara" panose="020E0502030303020204" pitchFamily="34" charset="0"/>
                  </a:rPr>
                  <a:t> Creek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21376558">
                <a:off x="3022602" y="3191337"/>
                <a:ext cx="9318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andara" panose="020E0502030303020204" pitchFamily="34" charset="0"/>
                  </a:rPr>
                  <a:t>Mill Creek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21376558">
                <a:off x="2738843" y="3385347"/>
                <a:ext cx="14281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andara" panose="020E0502030303020204" pitchFamily="34" charset="0"/>
                  </a:rPr>
                  <a:t>Town Line Creek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1376558">
                <a:off x="1785302" y="1145171"/>
                <a:ext cx="1136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andara" panose="020E0502030303020204" pitchFamily="34" charset="0"/>
                  </a:rPr>
                  <a:t>Canoga Creek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21376558">
                <a:off x="1565284" y="1394879"/>
                <a:ext cx="13788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andara" panose="020E0502030303020204" pitchFamily="34" charset="0"/>
                  </a:rPr>
                  <a:t>Williamson Creek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rot="21342909">
              <a:off x="950996" y="1519058"/>
              <a:ext cx="1419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andara" panose="020E0502030303020204" pitchFamily="34" charset="0"/>
                </a:rPr>
                <a:t>Burroughs Creek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501335" y="76200"/>
            <a:ext cx="55704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sto MT" panose="02040603050505030304" pitchFamily="18" charset="0"/>
              </a:rPr>
              <a:t>Fixed Locations Monitored Regularly by Nine (9) Volunteer-CSI Partnerships on Tributary Streams and in Cayuga Lake</a:t>
            </a:r>
          </a:p>
          <a:p>
            <a:r>
              <a:rPr lang="en-US" sz="2800" dirty="0">
                <a:solidFill>
                  <a:srgbClr val="FFFF00"/>
                </a:solidFill>
                <a:latin typeface="Calisto MT" panose="02040603050505030304" pitchFamily="18" charset="0"/>
              </a:rPr>
              <a:t>Total drainage area monitored: </a:t>
            </a:r>
          </a:p>
          <a:p>
            <a:r>
              <a:rPr lang="en-US" sz="2800" dirty="0">
                <a:solidFill>
                  <a:srgbClr val="FFFF00"/>
                </a:solidFill>
                <a:latin typeface="Calisto MT" panose="02040603050505030304" pitchFamily="18" charset="0"/>
              </a:rPr>
              <a:t>~287 mi</a:t>
            </a:r>
            <a:r>
              <a:rPr lang="en-US" sz="2800" baseline="30000" dirty="0">
                <a:solidFill>
                  <a:srgbClr val="FFFF00"/>
                </a:solidFill>
                <a:latin typeface="Calisto MT" panose="0204060305050503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Calisto MT" panose="02040603050505030304" pitchFamily="18" charset="0"/>
              </a:rPr>
              <a:t> in “southern” watershed</a:t>
            </a:r>
          </a:p>
          <a:p>
            <a:r>
              <a:rPr lang="en-US" sz="2800" dirty="0">
                <a:solidFill>
                  <a:srgbClr val="FFFF00"/>
                </a:solidFill>
                <a:latin typeface="Calisto MT" panose="02040603050505030304" pitchFamily="18" charset="0"/>
              </a:rPr>
              <a:t>~200 mi</a:t>
            </a:r>
            <a:r>
              <a:rPr lang="en-US" sz="2800" baseline="30000" dirty="0">
                <a:solidFill>
                  <a:srgbClr val="FFFF00"/>
                </a:solidFill>
                <a:latin typeface="Calisto MT" panose="02040603050505030304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Calisto MT" panose="02040603050505030304" pitchFamily="18" charset="0"/>
              </a:rPr>
              <a:t> in “northern” watershed</a:t>
            </a:r>
          </a:p>
          <a:p>
            <a:r>
              <a:rPr lang="en-US" sz="2400" dirty="0">
                <a:solidFill>
                  <a:schemeClr val="bg1"/>
                </a:solidFill>
                <a:latin typeface="Calisto MT" panose="02040603050505030304" pitchFamily="18" charset="0"/>
              </a:rPr>
              <a:t>View, search and download raw data free at database.communityscience.org</a:t>
            </a:r>
          </a:p>
        </p:txBody>
      </p:sp>
    </p:spTree>
    <p:extLst>
      <p:ext uri="{BB962C8B-B14F-4D97-AF65-F5344CB8AC3E}">
        <p14:creationId xmlns:p14="http://schemas.microsoft.com/office/powerpoint/2010/main" val="6196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18682" r="13240" b="19306"/>
          <a:stretch/>
        </p:blipFill>
        <p:spPr>
          <a:xfrm>
            <a:off x="-12504" y="-11730"/>
            <a:ext cx="12217006" cy="686972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12504" y="-11730"/>
            <a:ext cx="2517698" cy="686973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370830"/>
              </p:ext>
            </p:extLst>
          </p:nvPr>
        </p:nvGraphicFramePr>
        <p:xfrm>
          <a:off x="8508729" y="87534"/>
          <a:ext cx="3571845" cy="663040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41722">
                  <a:extLst>
                    <a:ext uri="{9D8B030D-6E8A-4147-A177-3AD203B41FA5}">
                      <a16:colId xmlns:a16="http://schemas.microsoft.com/office/drawing/2014/main" val="3696562881"/>
                    </a:ext>
                  </a:extLst>
                </a:gridCol>
                <a:gridCol w="215838">
                  <a:extLst>
                    <a:ext uri="{9D8B030D-6E8A-4147-A177-3AD203B41FA5}">
                      <a16:colId xmlns:a16="http://schemas.microsoft.com/office/drawing/2014/main" val="2473479214"/>
                    </a:ext>
                  </a:extLst>
                </a:gridCol>
                <a:gridCol w="657560">
                  <a:extLst>
                    <a:ext uri="{9D8B030D-6E8A-4147-A177-3AD203B41FA5}">
                      <a16:colId xmlns:a16="http://schemas.microsoft.com/office/drawing/2014/main" val="3184883734"/>
                    </a:ext>
                  </a:extLst>
                </a:gridCol>
                <a:gridCol w="1066110">
                  <a:extLst>
                    <a:ext uri="{9D8B030D-6E8A-4147-A177-3AD203B41FA5}">
                      <a16:colId xmlns:a16="http://schemas.microsoft.com/office/drawing/2014/main" val="2227617565"/>
                    </a:ext>
                  </a:extLst>
                </a:gridCol>
                <a:gridCol w="1190615">
                  <a:extLst>
                    <a:ext uri="{9D8B030D-6E8A-4147-A177-3AD203B41FA5}">
                      <a16:colId xmlns:a16="http://schemas.microsoft.com/office/drawing/2014/main" val="2432725855"/>
                    </a:ext>
                  </a:extLst>
                </a:gridCol>
              </a:tblGrid>
              <a:tr h="80525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Stream (North to South)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Baseflow Total Phosphorus (</a:t>
                      </a:r>
                      <a:r>
                        <a:rPr lang="en-US" sz="1050" dirty="0">
                          <a:latin typeface="Calisto MT" panose="0204060305050503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050" dirty="0" err="1">
                          <a:latin typeface="Calisto MT" panose="02040603050505030304" pitchFamily="18" charset="0"/>
                          <a:sym typeface="Symbol" panose="05050102010706020507" pitchFamily="18" charset="2"/>
                        </a:rPr>
                        <a:t>gP</a:t>
                      </a:r>
                      <a:r>
                        <a:rPr lang="en-US" sz="1050" dirty="0">
                          <a:latin typeface="Calisto MT" panose="02040603050505030304" pitchFamily="18" charset="0"/>
                          <a:sym typeface="Symbol" panose="05050102010706020507" pitchFamily="18" charset="2"/>
                        </a:rPr>
                        <a:t>/L)</a:t>
                      </a:r>
                      <a:endParaRPr lang="en-US" sz="105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Stormwater Total Phosphorus (</a:t>
                      </a:r>
                      <a:r>
                        <a:rPr lang="en-US" sz="1050" dirty="0">
                          <a:latin typeface="Calisto MT" panose="0204060305050503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050" dirty="0" err="1">
                          <a:latin typeface="Calisto MT" panose="02040603050505030304" pitchFamily="18" charset="0"/>
                          <a:sym typeface="Symbol" panose="05050102010706020507" pitchFamily="18" charset="2"/>
                        </a:rPr>
                        <a:t>gP</a:t>
                      </a:r>
                      <a:r>
                        <a:rPr lang="en-US" sz="1050" dirty="0">
                          <a:latin typeface="Calisto MT" panose="02040603050505030304" pitchFamily="18" charset="0"/>
                          <a:sym typeface="Symbol" panose="05050102010706020507" pitchFamily="18" charset="2"/>
                        </a:rPr>
                        <a:t>/L)</a:t>
                      </a:r>
                      <a:endParaRPr lang="en-US" sz="105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850465"/>
                  </a:ext>
                </a:extLst>
              </a:tr>
              <a:tr h="371660"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Canoga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40.38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378.75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610868"/>
                  </a:ext>
                </a:extLst>
              </a:tr>
              <a:tr h="371660"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Williamson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190.00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390.50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612824"/>
                  </a:ext>
                </a:extLst>
              </a:tr>
              <a:tr h="490564"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Burroughs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131.00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535.00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761775"/>
                  </a:ext>
                </a:extLst>
              </a:tr>
              <a:tr h="371660"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Deans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262.73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239.00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5572949"/>
                  </a:ext>
                </a:extLst>
              </a:tr>
              <a:tr h="371660"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Calisto MT" panose="02040603050505030304" pitchFamily="18" charset="0"/>
                        </a:rPr>
                        <a:t>Paines</a:t>
                      </a:r>
                      <a:r>
                        <a:rPr lang="en-US" sz="1000" dirty="0">
                          <a:latin typeface="Calisto MT" panose="02040603050505030304" pitchFamily="18" charset="0"/>
                        </a:rPr>
                        <a:t>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33.59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141.25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7827924"/>
                  </a:ext>
                </a:extLst>
              </a:tr>
              <a:tr h="309679"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Mill Creek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31.33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105.83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287871"/>
                  </a:ext>
                </a:extLst>
              </a:tr>
              <a:tr h="371660"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Town line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81.01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118.35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026109"/>
                  </a:ext>
                </a:extLst>
              </a:tr>
              <a:tr h="309679"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Trumansburg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67.95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101.85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8871241"/>
                  </a:ext>
                </a:extLst>
              </a:tr>
              <a:tr h="309679"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Calisto MT" panose="02040603050505030304" pitchFamily="18" charset="0"/>
                        </a:rPr>
                        <a:t>Taughannock</a:t>
                      </a:r>
                      <a:r>
                        <a:rPr lang="en-US" sz="1000" dirty="0">
                          <a:latin typeface="Calisto MT" panose="02040603050505030304" pitchFamily="18" charset="0"/>
                        </a:rPr>
                        <a:t>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15.06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104.58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002709"/>
                  </a:ext>
                </a:extLst>
              </a:tr>
              <a:tr h="309679"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Salmon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15.49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230.06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4446281"/>
                  </a:ext>
                </a:extLst>
              </a:tr>
              <a:tr h="309679"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Fall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32.54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192.11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203099"/>
                  </a:ext>
                </a:extLst>
              </a:tr>
              <a:tr h="309679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000" dirty="0">
                          <a:latin typeface="Calisto MT" panose="02040603050505030304" pitchFamily="18" charset="0"/>
                        </a:rPr>
                        <a:t>Virgil Creek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Virgil Creek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23.76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99.98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200821"/>
                  </a:ext>
                </a:extLst>
              </a:tr>
              <a:tr h="436179"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Stewart Park Visitor’s Center*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147.70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99.50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1222050"/>
                  </a:ext>
                </a:extLst>
              </a:tr>
              <a:tr h="309679"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sto MT" panose="02040603050505030304" pitchFamily="18" charset="0"/>
                        </a:rPr>
                        <a:t>Cayuga Inlet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32.01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108.78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1972160"/>
                  </a:ext>
                </a:extLst>
              </a:tr>
              <a:tr h="436179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listo MT" panose="02040603050505030304" pitchFamily="18" charset="0"/>
                        </a:rPr>
                        <a:t>Six Mile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22.65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177.51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6217126"/>
                  </a:ext>
                </a:extLst>
              </a:tr>
              <a:tr h="436179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Calisto MT" panose="02040603050505030304" pitchFamily="18" charset="0"/>
                        </a:rPr>
                        <a:t>Cascadilla</a:t>
                      </a:r>
                      <a:r>
                        <a:rPr lang="en-US" sz="1000" dirty="0">
                          <a:latin typeface="Calisto MT" panose="02040603050505030304" pitchFamily="18" charset="0"/>
                        </a:rPr>
                        <a:t> Creek*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44.19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105.69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07993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 rot="17916783">
            <a:off x="4862422" y="5262294"/>
            <a:ext cx="9052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Cayuga Inlet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02504" y="890842"/>
            <a:ext cx="5020903" cy="4609917"/>
            <a:chOff x="1419020" y="877305"/>
            <a:chExt cx="5020903" cy="4609917"/>
          </a:xfrm>
        </p:grpSpPr>
        <p:sp>
          <p:nvSpPr>
            <p:cNvPr id="7" name="Rectangle 6"/>
            <p:cNvSpPr/>
            <p:nvPr/>
          </p:nvSpPr>
          <p:spPr>
            <a:xfrm>
              <a:off x="6003634" y="2967335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9654480">
              <a:off x="4552951" y="4486275"/>
              <a:ext cx="6762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Fall Creek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654480">
              <a:off x="5639171" y="4377389"/>
              <a:ext cx="8007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Virgil Creek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580571">
              <a:off x="4811528" y="5117890"/>
              <a:ext cx="694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Six Mile Creek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7896887">
              <a:off x="2583391" y="4707138"/>
              <a:ext cx="11593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err="1">
                  <a:latin typeface="Candara" panose="020E0502030303020204" pitchFamily="34" charset="0"/>
                </a:rPr>
                <a:t>Taughannock</a:t>
              </a:r>
              <a:r>
                <a:rPr lang="en-US" sz="900" b="1" dirty="0">
                  <a:latin typeface="Candara" panose="020E0502030303020204" pitchFamily="34" charset="0"/>
                </a:rPr>
                <a:t> Creek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139618">
              <a:off x="2364770" y="3804392"/>
              <a:ext cx="11593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Trumansburg Creek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4962252">
              <a:off x="3684734" y="2831764"/>
              <a:ext cx="11593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Salmon Creek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221002">
              <a:off x="3167285" y="2049970"/>
              <a:ext cx="9158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Dean’s Creek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2901950">
              <a:off x="3054458" y="2558353"/>
              <a:ext cx="9158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err="1">
                  <a:latin typeface="Candara" panose="020E0502030303020204" pitchFamily="34" charset="0"/>
                </a:rPr>
                <a:t>Paines</a:t>
              </a:r>
              <a:r>
                <a:rPr lang="en-US" sz="900" b="1" dirty="0">
                  <a:latin typeface="Candara" panose="020E0502030303020204" pitchFamily="34" charset="0"/>
                </a:rPr>
                <a:t> Creek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21376558">
              <a:off x="3451290" y="3098794"/>
              <a:ext cx="7234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Mill Creek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21376558">
              <a:off x="3508780" y="3257040"/>
              <a:ext cx="11087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Town Line Creek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21376558">
              <a:off x="1695483" y="1054560"/>
              <a:ext cx="8819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Canoga Creek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21376558">
              <a:off x="1575376" y="1286331"/>
              <a:ext cx="10704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Williamson Creek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21376558">
              <a:off x="1419020" y="1519110"/>
              <a:ext cx="10851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Burroughs Creek</a:t>
              </a: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785466" y="1738338"/>
              <a:ext cx="502920" cy="50292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253906" y="4597843"/>
              <a:ext cx="429768" cy="42976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3580650" y="3936120"/>
              <a:ext cx="320040" cy="3200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396031" y="3811038"/>
              <a:ext cx="310896" cy="31089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5196963" y="4257256"/>
              <a:ext cx="310896" cy="31089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286140" y="4341039"/>
              <a:ext cx="155448" cy="1554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381923" y="4772171"/>
              <a:ext cx="173734" cy="1737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681752" y="4035883"/>
              <a:ext cx="118871" cy="1188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426530" y="3839557"/>
              <a:ext cx="256031" cy="25603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343419" y="4891014"/>
              <a:ext cx="411480" cy="4114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4477549" y="5033444"/>
              <a:ext cx="146303" cy="14630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906435" y="3839072"/>
              <a:ext cx="475488" cy="4754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4076556" y="4024241"/>
              <a:ext cx="118871" cy="1188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4094681" y="4891014"/>
              <a:ext cx="329184" cy="32918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4182681" y="4962330"/>
              <a:ext cx="173734" cy="1737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2794610" y="1747482"/>
              <a:ext cx="484632" cy="4846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2889126" y="2176734"/>
              <a:ext cx="374904" cy="3749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983663" y="2272746"/>
              <a:ext cx="182880" cy="1828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215227" y="3097971"/>
              <a:ext cx="320040" cy="3200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306840" y="3174107"/>
              <a:ext cx="173736" cy="1737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3275393" y="3297128"/>
              <a:ext cx="338328" cy="3383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306840" y="3322438"/>
              <a:ext cx="283464" cy="2834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499633" y="877305"/>
              <a:ext cx="603504" cy="6035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2697265" y="1101621"/>
              <a:ext cx="201168" cy="2011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668556" y="1151655"/>
              <a:ext cx="612648" cy="61264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759996" y="1231541"/>
              <a:ext cx="429768" cy="4297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341913" y="1328317"/>
              <a:ext cx="722376" cy="72237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541817" y="1524593"/>
              <a:ext cx="356616" cy="3566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38095"/>
              </p:ext>
            </p:extLst>
          </p:nvPr>
        </p:nvGraphicFramePr>
        <p:xfrm>
          <a:off x="6618751" y="5722892"/>
          <a:ext cx="1707334" cy="99504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53667">
                  <a:extLst>
                    <a:ext uri="{9D8B030D-6E8A-4147-A177-3AD203B41FA5}">
                      <a16:colId xmlns:a16="http://schemas.microsoft.com/office/drawing/2014/main" val="932897139"/>
                    </a:ext>
                  </a:extLst>
                </a:gridCol>
                <a:gridCol w="853667">
                  <a:extLst>
                    <a:ext uri="{9D8B030D-6E8A-4147-A177-3AD203B41FA5}">
                      <a16:colId xmlns:a16="http://schemas.microsoft.com/office/drawing/2014/main" val="2239554860"/>
                    </a:ext>
                  </a:extLst>
                </a:gridCol>
              </a:tblGrid>
              <a:tr h="3316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sto MT" panose="02040603050505030304" pitchFamily="18" charset="0"/>
                        </a:rPr>
                        <a:t>Key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43510"/>
                  </a:ext>
                </a:extLst>
              </a:tr>
              <a:tr h="33168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sto MT" panose="02040603050505030304" pitchFamily="18" charset="0"/>
                        </a:rPr>
                        <a:t>Baseflow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5599851"/>
                  </a:ext>
                </a:extLst>
              </a:tr>
              <a:tr h="33168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sto MT" panose="02040603050505030304" pitchFamily="18" charset="0"/>
                        </a:rPr>
                        <a:t>Stormwater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8669947"/>
                  </a:ext>
                </a:extLst>
              </a:tr>
            </a:tbl>
          </a:graphicData>
        </a:graphic>
      </p:graphicFrame>
      <p:sp>
        <p:nvSpPr>
          <p:cNvPr id="55" name="Oval 54"/>
          <p:cNvSpPr>
            <a:spLocks noChangeAspect="1"/>
          </p:cNvSpPr>
          <p:nvPr/>
        </p:nvSpPr>
        <p:spPr>
          <a:xfrm>
            <a:off x="7712992" y="6074601"/>
            <a:ext cx="283464" cy="2834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707635" y="6401627"/>
            <a:ext cx="283464" cy="2834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7120527" y="1481964"/>
            <a:ext cx="1387813" cy="1309861"/>
            <a:chOff x="6660195" y="220726"/>
            <a:chExt cx="1387813" cy="1309861"/>
          </a:xfrm>
        </p:grpSpPr>
        <p:sp>
          <p:nvSpPr>
            <p:cNvPr id="58" name="Star: 4 Points 57"/>
            <p:cNvSpPr/>
            <p:nvPr/>
          </p:nvSpPr>
          <p:spPr>
            <a:xfrm>
              <a:off x="6981825" y="466725"/>
              <a:ext cx="857558" cy="769443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213696" y="220726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stellar" panose="020A0402060406010301" pitchFamily="18" charset="0"/>
                </a:rPr>
                <a:t>N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40052" y="666780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stellar" panose="020A0402060406010301" pitchFamily="18" charset="0"/>
                </a:rPr>
                <a:t>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266824" y="1161255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stellar" panose="020A0402060406010301" pitchFamily="18" charset="0"/>
                </a:rPr>
                <a:t>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60195" y="666780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stellar" panose="020A0402060406010301" pitchFamily="18" charset="0"/>
                </a:rPr>
                <a:t>W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729474" y="20850"/>
            <a:ext cx="5778866" cy="707886"/>
          </a:xfrm>
          <a:prstGeom prst="rect">
            <a:avLst/>
          </a:prstGeom>
          <a:solidFill>
            <a:srgbClr val="0817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sto MT" panose="02040603050505030304" pitchFamily="18" charset="0"/>
              </a:rPr>
              <a:t>Total Phosphorus Concentrations at Stream Mouths (includes particulate phosphorus)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3954" y="-11730"/>
            <a:ext cx="144940" cy="68697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-1" y="87534"/>
            <a:ext cx="2490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sto MT" panose="02040603050505030304" pitchFamily="18" charset="0"/>
              </a:rPr>
              <a:t>Cayuga Lake Total Phosphorus </a:t>
            </a:r>
          </a:p>
          <a:p>
            <a:pPr algn="ctr"/>
            <a:r>
              <a:rPr lang="en-US" sz="1600" dirty="0">
                <a:latin typeface="Calisto MT" panose="02040603050505030304" pitchFamily="18" charset="0"/>
              </a:rPr>
              <a:t>(CLMP dataset, 6/25/13, </a:t>
            </a:r>
          </a:p>
          <a:p>
            <a:pPr algn="ctr"/>
            <a:r>
              <a:rPr lang="en-US" sz="1600" dirty="0">
                <a:latin typeface="Calisto MT" panose="02040603050505030304" pitchFamily="18" charset="0"/>
              </a:rPr>
              <a:t>0 meters)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-57488" y="932771"/>
            <a:ext cx="2442665" cy="5969119"/>
            <a:chOff x="-57488" y="1275671"/>
            <a:chExt cx="2442665" cy="59691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727" b="64970" l="28441" r="393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3576" r="60155" b="32192"/>
            <a:stretch/>
          </p:blipFill>
          <p:spPr>
            <a:xfrm>
              <a:off x="-57488" y="1275671"/>
              <a:ext cx="2442665" cy="5969119"/>
            </a:xfrm>
            <a:prstGeom prst="rect">
              <a:avLst/>
            </a:prstGeom>
          </p:spPr>
        </p:pic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2012721" y="6629399"/>
              <a:ext cx="173736" cy="1737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026619" y="6307568"/>
              <a:ext cx="109728" cy="10972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015400" y="6095465"/>
              <a:ext cx="82296" cy="8229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1555266" y="5535183"/>
              <a:ext cx="91440" cy="914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1183120" y="5183443"/>
              <a:ext cx="109728" cy="10972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932304" y="4679424"/>
              <a:ext cx="109728" cy="10972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3578" y="4090353"/>
              <a:ext cx="118872" cy="1188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484035" y="2763257"/>
              <a:ext cx="146304" cy="14630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/>
            </p:cNvSpPr>
            <p:nvPr/>
          </p:nvSpPr>
          <p:spPr>
            <a:xfrm>
              <a:off x="494701" y="2233895"/>
              <a:ext cx="118872" cy="1005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602907" y="2286566"/>
              <a:ext cx="58553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02907" y="2824979"/>
              <a:ext cx="58553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29213" y="3591430"/>
              <a:ext cx="58553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21982" y="4147691"/>
              <a:ext cx="58553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19501" y="4732949"/>
              <a:ext cx="58553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283704" y="5233735"/>
              <a:ext cx="58553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964857" y="5582808"/>
              <a:ext cx="58553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431582" y="6153740"/>
              <a:ext cx="58553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441081" y="6401366"/>
              <a:ext cx="58553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427183" y="6763316"/>
              <a:ext cx="58553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54070" y="1987828"/>
              <a:ext cx="700451" cy="37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sto MT" panose="02040603050505030304" pitchFamily="18" charset="0"/>
                </a:rPr>
                <a:t>11.4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85742" y="2525350"/>
              <a:ext cx="700451" cy="37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sto MT" panose="02040603050505030304" pitchFamily="18" charset="0"/>
                </a:rPr>
                <a:t>23.2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38941" y="3296775"/>
              <a:ext cx="700451" cy="37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sto MT" panose="02040603050505030304" pitchFamily="18" charset="0"/>
                </a:rPr>
                <a:t>13.8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81456" y="3851632"/>
              <a:ext cx="700451" cy="37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sto MT" panose="02040603050505030304" pitchFamily="18" charset="0"/>
                </a:rPr>
                <a:t>15.4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22915" y="4449123"/>
              <a:ext cx="700451" cy="37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sto MT" panose="02040603050505030304" pitchFamily="18" charset="0"/>
                </a:rPr>
                <a:t>9.6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304944" y="4947273"/>
              <a:ext cx="700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sto MT" panose="02040603050505030304" pitchFamily="18" charset="0"/>
                </a:rPr>
                <a:t>11.7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33479" y="5300953"/>
              <a:ext cx="617508" cy="37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sto MT" panose="02040603050505030304" pitchFamily="18" charset="0"/>
                </a:rPr>
                <a:t>9.1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373140" y="5865773"/>
              <a:ext cx="700451" cy="37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sto MT" panose="02040603050505030304" pitchFamily="18" charset="0"/>
                </a:rPr>
                <a:t>7.4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77517" y="6111383"/>
              <a:ext cx="700451" cy="37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sto MT" panose="02040603050505030304" pitchFamily="18" charset="0"/>
                </a:rPr>
                <a:t>13.1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377516" y="6476183"/>
              <a:ext cx="700451" cy="37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sto MT" panose="02040603050505030304" pitchFamily="18" charset="0"/>
                </a:rPr>
                <a:t>30.5</a:t>
              </a: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429171" y="3537173"/>
              <a:ext cx="118872" cy="1188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96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18438" r="13039" b="19195"/>
          <a:stretch/>
        </p:blipFill>
        <p:spPr>
          <a:xfrm>
            <a:off x="-1" y="-14046"/>
            <a:ext cx="12266455" cy="687204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598536"/>
              </p:ext>
            </p:extLst>
          </p:nvPr>
        </p:nvGraphicFramePr>
        <p:xfrm>
          <a:off x="8564589" y="54459"/>
          <a:ext cx="3571846" cy="669887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24520">
                  <a:extLst>
                    <a:ext uri="{9D8B030D-6E8A-4147-A177-3AD203B41FA5}">
                      <a16:colId xmlns:a16="http://schemas.microsoft.com/office/drawing/2014/main" val="3696562881"/>
                    </a:ext>
                  </a:extLst>
                </a:gridCol>
                <a:gridCol w="270788">
                  <a:extLst>
                    <a:ext uri="{9D8B030D-6E8A-4147-A177-3AD203B41FA5}">
                      <a16:colId xmlns:a16="http://schemas.microsoft.com/office/drawing/2014/main" val="2226090567"/>
                    </a:ext>
                  </a:extLst>
                </a:gridCol>
                <a:gridCol w="595308">
                  <a:extLst>
                    <a:ext uri="{9D8B030D-6E8A-4147-A177-3AD203B41FA5}">
                      <a16:colId xmlns:a16="http://schemas.microsoft.com/office/drawing/2014/main" val="2398778244"/>
                    </a:ext>
                  </a:extLst>
                </a:gridCol>
                <a:gridCol w="1190615">
                  <a:extLst>
                    <a:ext uri="{9D8B030D-6E8A-4147-A177-3AD203B41FA5}">
                      <a16:colId xmlns:a16="http://schemas.microsoft.com/office/drawing/2014/main" val="2227617565"/>
                    </a:ext>
                  </a:extLst>
                </a:gridCol>
                <a:gridCol w="1190615">
                  <a:extLst>
                    <a:ext uri="{9D8B030D-6E8A-4147-A177-3AD203B41FA5}">
                      <a16:colId xmlns:a16="http://schemas.microsoft.com/office/drawing/2014/main" val="2432725855"/>
                    </a:ext>
                  </a:extLst>
                </a:gridCol>
              </a:tblGrid>
              <a:tr h="76530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Stream (North to South)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Baseflow Soluble Reactive Phosphorus (</a:t>
                      </a:r>
                      <a:r>
                        <a:rPr lang="en-US" sz="1050" dirty="0">
                          <a:latin typeface="Calisto MT" panose="0204060305050503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050" dirty="0" err="1">
                          <a:latin typeface="Calisto MT" panose="02040603050505030304" pitchFamily="18" charset="0"/>
                          <a:sym typeface="Symbol" panose="05050102010706020507" pitchFamily="18" charset="2"/>
                        </a:rPr>
                        <a:t>gP</a:t>
                      </a:r>
                      <a:r>
                        <a:rPr lang="en-US" sz="1050" dirty="0">
                          <a:latin typeface="Calisto MT" panose="02040603050505030304" pitchFamily="18" charset="0"/>
                          <a:sym typeface="Symbol" panose="05050102010706020507" pitchFamily="18" charset="2"/>
                        </a:rPr>
                        <a:t>/L)</a:t>
                      </a:r>
                      <a:endParaRPr lang="en-US" sz="105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Stormwater Soluble Reactive Phosphorus (</a:t>
                      </a:r>
                      <a:r>
                        <a:rPr lang="en-US" sz="1050" dirty="0">
                          <a:latin typeface="Calisto MT" panose="0204060305050503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050" dirty="0" err="1">
                          <a:latin typeface="Calisto MT" panose="02040603050505030304" pitchFamily="18" charset="0"/>
                          <a:sym typeface="Symbol" panose="05050102010706020507" pitchFamily="18" charset="2"/>
                        </a:rPr>
                        <a:t>gP</a:t>
                      </a:r>
                      <a:r>
                        <a:rPr lang="en-US" sz="1050" dirty="0">
                          <a:latin typeface="Calisto MT" panose="02040603050505030304" pitchFamily="18" charset="0"/>
                          <a:sym typeface="Symbol" panose="05050102010706020507" pitchFamily="18" charset="2"/>
                        </a:rPr>
                        <a:t>/L)</a:t>
                      </a:r>
                      <a:endParaRPr lang="en-US" sz="105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850465"/>
                  </a:ext>
                </a:extLst>
              </a:tr>
              <a:tr h="353221">
                <a:tc gridSpan="3"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alisto MT" panose="02040603050505030304" pitchFamily="18" charset="0"/>
                        </a:rPr>
                        <a:t>Canoga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26.58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169.98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610868"/>
                  </a:ext>
                </a:extLst>
              </a:tr>
              <a:tr h="430482">
                <a:tc gridSpan="3"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alisto MT" panose="02040603050505030304" pitchFamily="18" charset="0"/>
                        </a:rPr>
                        <a:t>Williamson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104.00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129.00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612824"/>
                  </a:ext>
                </a:extLst>
              </a:tr>
              <a:tr h="466226">
                <a:tc gridSpan="3"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alisto MT" panose="02040603050505030304" pitchFamily="18" charset="0"/>
                        </a:rPr>
                        <a:t>Burroughs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28.50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241.00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761775"/>
                  </a:ext>
                </a:extLst>
              </a:tr>
              <a:tr h="353221">
                <a:tc gridSpan="3"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alisto MT" panose="02040603050505030304" pitchFamily="18" charset="0"/>
                        </a:rPr>
                        <a:t>Deans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138.95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189.00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5572949"/>
                  </a:ext>
                </a:extLst>
              </a:tr>
              <a:tr h="353221">
                <a:tc gridSpan="3">
                  <a:txBody>
                    <a:bodyPr/>
                    <a:lstStyle/>
                    <a:p>
                      <a:pPr algn="l"/>
                      <a:r>
                        <a:rPr lang="en-US" sz="1050" dirty="0" err="1">
                          <a:latin typeface="Calisto MT" panose="02040603050505030304" pitchFamily="18" charset="0"/>
                        </a:rPr>
                        <a:t>Paines</a:t>
                      </a:r>
                      <a:r>
                        <a:rPr lang="en-US" sz="1050" dirty="0">
                          <a:latin typeface="Calisto MT" panose="02040603050505030304" pitchFamily="18" charset="0"/>
                        </a:rPr>
                        <a:t>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24.10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100.40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7827924"/>
                  </a:ext>
                </a:extLst>
              </a:tr>
              <a:tr h="294315">
                <a:tc gridSpan="3"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alisto MT" panose="02040603050505030304" pitchFamily="18" charset="0"/>
                        </a:rPr>
                        <a:t>Mill Creek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26.66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73.37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287871"/>
                  </a:ext>
                </a:extLst>
              </a:tr>
              <a:tr h="353221">
                <a:tc gridSpan="3"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alisto MT" panose="02040603050505030304" pitchFamily="18" charset="0"/>
                        </a:rPr>
                        <a:t>Town line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70.66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64.23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026109"/>
                  </a:ext>
                </a:extLst>
              </a:tr>
              <a:tr h="430482">
                <a:tc gridSpan="3"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alisto MT" panose="02040603050505030304" pitchFamily="18" charset="0"/>
                        </a:rPr>
                        <a:t>Trumansburg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36.70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41.06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8871241"/>
                  </a:ext>
                </a:extLst>
              </a:tr>
              <a:tr h="430482">
                <a:tc gridSpan="3">
                  <a:txBody>
                    <a:bodyPr/>
                    <a:lstStyle/>
                    <a:p>
                      <a:pPr algn="l"/>
                      <a:r>
                        <a:rPr lang="en-US" sz="1050" dirty="0" err="1">
                          <a:latin typeface="Calisto MT" panose="02040603050505030304" pitchFamily="18" charset="0"/>
                        </a:rPr>
                        <a:t>Taughannock</a:t>
                      </a:r>
                      <a:r>
                        <a:rPr lang="en-US" sz="1050" dirty="0">
                          <a:latin typeface="Calisto MT" panose="02040603050505030304" pitchFamily="18" charset="0"/>
                        </a:rPr>
                        <a:t>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10.70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25.74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002709"/>
                  </a:ext>
                </a:extLst>
              </a:tr>
              <a:tr h="294315">
                <a:tc gridSpan="3"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alisto MT" panose="02040603050505030304" pitchFamily="18" charset="0"/>
                        </a:rPr>
                        <a:t>Salmon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6.01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63.34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4446281"/>
                  </a:ext>
                </a:extLst>
              </a:tr>
              <a:tr h="294315">
                <a:tc gridSpan="3">
                  <a:txBody>
                    <a:bodyPr/>
                    <a:lstStyle/>
                    <a:p>
                      <a:r>
                        <a:rPr lang="en-US" sz="1000" dirty="0">
                          <a:latin typeface="Calisto MT" panose="02040603050505030304" pitchFamily="18" charset="0"/>
                        </a:rPr>
                        <a:t>Fall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13.78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25.06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203099"/>
                  </a:ext>
                </a:extLst>
              </a:tr>
              <a:tr h="294315">
                <a:tc>
                  <a:txBody>
                    <a:bodyPr/>
                    <a:lstStyle/>
                    <a:p>
                      <a:pPr algn="l"/>
                      <a:endParaRPr lang="en-US" sz="105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000" dirty="0">
                          <a:latin typeface="Calisto MT" panose="02040603050505030304" pitchFamily="18" charset="0"/>
                        </a:rPr>
                        <a:t>Virgil Creek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10.37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24.77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200821"/>
                  </a:ext>
                </a:extLst>
              </a:tr>
              <a:tr h="430482">
                <a:tc gridSpan="3"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alisto MT" panose="02040603050505030304" pitchFamily="18" charset="0"/>
                        </a:rPr>
                        <a:t>Stewart Park Visitor’s Center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59.92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62.20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1222050"/>
                  </a:ext>
                </a:extLst>
              </a:tr>
              <a:tr h="294315">
                <a:tc gridSpan="3"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alisto MT" panose="02040603050505030304" pitchFamily="18" charset="0"/>
                        </a:rPr>
                        <a:t>Cayuga Inlet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12.70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14.80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1972160"/>
                  </a:ext>
                </a:extLst>
              </a:tr>
              <a:tr h="430482">
                <a:tc>
                  <a:txBody>
                    <a:bodyPr/>
                    <a:lstStyle/>
                    <a:p>
                      <a:pPr algn="l"/>
                      <a:endParaRPr lang="en-US" sz="105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alisto MT" panose="02040603050505030304" pitchFamily="18" charset="0"/>
                        </a:rPr>
                        <a:t>Six Mile Creek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12.35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17.07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6460762"/>
                  </a:ext>
                </a:extLst>
              </a:tr>
              <a:tr h="430482">
                <a:tc>
                  <a:txBody>
                    <a:bodyPr/>
                    <a:lstStyle/>
                    <a:p>
                      <a:pPr algn="l"/>
                      <a:endParaRPr lang="en-US" sz="105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dirty="0" err="1">
                          <a:latin typeface="Calisto MT" panose="02040603050505030304" pitchFamily="18" charset="0"/>
                        </a:rPr>
                        <a:t>Cascadilla</a:t>
                      </a:r>
                      <a:r>
                        <a:rPr lang="en-US" sz="1050" dirty="0">
                          <a:latin typeface="Calisto MT" panose="02040603050505030304" pitchFamily="18" charset="0"/>
                        </a:rPr>
                        <a:t> Creek*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18.81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37.59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4108543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513025"/>
              </p:ext>
            </p:extLst>
          </p:nvPr>
        </p:nvGraphicFramePr>
        <p:xfrm>
          <a:off x="6719620" y="5758292"/>
          <a:ext cx="1707334" cy="99504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53667">
                  <a:extLst>
                    <a:ext uri="{9D8B030D-6E8A-4147-A177-3AD203B41FA5}">
                      <a16:colId xmlns:a16="http://schemas.microsoft.com/office/drawing/2014/main" val="932897139"/>
                    </a:ext>
                  </a:extLst>
                </a:gridCol>
                <a:gridCol w="853667">
                  <a:extLst>
                    <a:ext uri="{9D8B030D-6E8A-4147-A177-3AD203B41FA5}">
                      <a16:colId xmlns:a16="http://schemas.microsoft.com/office/drawing/2014/main" val="2239554860"/>
                    </a:ext>
                  </a:extLst>
                </a:gridCol>
              </a:tblGrid>
              <a:tr h="3316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sto MT" panose="02040603050505030304" pitchFamily="18" charset="0"/>
                        </a:rPr>
                        <a:t>Key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43510"/>
                  </a:ext>
                </a:extLst>
              </a:tr>
              <a:tr h="33168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sto MT" panose="02040603050505030304" pitchFamily="18" charset="0"/>
                        </a:rPr>
                        <a:t>Baseflow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5599851"/>
                  </a:ext>
                </a:extLst>
              </a:tr>
              <a:tr h="33168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sto MT" panose="02040603050505030304" pitchFamily="18" charset="0"/>
                        </a:rPr>
                        <a:t>Stormwater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8669947"/>
                  </a:ext>
                </a:extLst>
              </a:tr>
            </a:tbl>
          </a:graphicData>
        </a:graphic>
      </p:graphicFrame>
      <p:sp>
        <p:nvSpPr>
          <p:cNvPr id="42" name="Oval 41"/>
          <p:cNvSpPr>
            <a:spLocks noChangeAspect="1"/>
          </p:cNvSpPr>
          <p:nvPr/>
        </p:nvSpPr>
        <p:spPr>
          <a:xfrm>
            <a:off x="7849367" y="6452822"/>
            <a:ext cx="265176" cy="265176"/>
          </a:xfrm>
          <a:prstGeom prst="ellipse">
            <a:avLst/>
          </a:prstGeom>
          <a:solidFill>
            <a:srgbClr val="EA0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7852401" y="6152306"/>
            <a:ext cx="265176" cy="265176"/>
          </a:xfrm>
          <a:prstGeom prst="ellipse">
            <a:avLst/>
          </a:prstGeom>
          <a:solidFill>
            <a:srgbClr val="FCA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400861" y="962095"/>
            <a:ext cx="4855392" cy="4738046"/>
            <a:chOff x="1557541" y="973278"/>
            <a:chExt cx="4855392" cy="4738046"/>
          </a:xfrm>
        </p:grpSpPr>
        <p:sp>
          <p:nvSpPr>
            <p:cNvPr id="4" name="TextBox 3"/>
            <p:cNvSpPr txBox="1"/>
            <p:nvPr/>
          </p:nvSpPr>
          <p:spPr>
            <a:xfrm rot="19654480">
              <a:off x="4543426" y="4476750"/>
              <a:ext cx="6762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Fall Creek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9654480">
              <a:off x="5612181" y="4338818"/>
              <a:ext cx="8007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Virgil Creek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80571">
              <a:off x="4761079" y="5049994"/>
              <a:ext cx="627404" cy="376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Six Mile Creek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916783">
              <a:off x="3561907" y="5143294"/>
              <a:ext cx="9052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Cayuga Inlet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7896887">
              <a:off x="2573866" y="4697613"/>
              <a:ext cx="11593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err="1">
                  <a:latin typeface="Candara" panose="020E0502030303020204" pitchFamily="34" charset="0"/>
                </a:rPr>
                <a:t>Taughannock</a:t>
              </a:r>
              <a:r>
                <a:rPr lang="en-US" sz="900" b="1" dirty="0">
                  <a:latin typeface="Candara" panose="020E0502030303020204" pitchFamily="34" charset="0"/>
                </a:rPr>
                <a:t> Creek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139618">
              <a:off x="2366069" y="3762889"/>
              <a:ext cx="11593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Trumansburg Creek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4962252">
              <a:off x="3675209" y="2822239"/>
              <a:ext cx="11593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Salmon Creek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221002">
              <a:off x="3163322" y="2143608"/>
              <a:ext cx="9158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Dean’s Creek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2901950">
              <a:off x="3044933" y="2548828"/>
              <a:ext cx="9158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err="1">
                  <a:latin typeface="Candara" panose="020E0502030303020204" pitchFamily="34" charset="0"/>
                </a:rPr>
                <a:t>Paines</a:t>
              </a:r>
              <a:r>
                <a:rPr lang="en-US" sz="900" b="1" dirty="0">
                  <a:latin typeface="Candara" panose="020E0502030303020204" pitchFamily="34" charset="0"/>
                </a:rPr>
                <a:t> Creek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21376558">
              <a:off x="3429215" y="3065835"/>
              <a:ext cx="7234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Mill Creek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21376558">
              <a:off x="3508633" y="3245271"/>
              <a:ext cx="11087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Town Line Creek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21376558">
              <a:off x="1888690" y="1025474"/>
              <a:ext cx="8819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Canoga Creek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21376558">
              <a:off x="1700378" y="1281083"/>
              <a:ext cx="10704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Williamson Creek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21376558">
              <a:off x="1557541" y="1560619"/>
              <a:ext cx="10851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ndara" panose="020E0502030303020204" pitchFamily="34" charset="0"/>
                </a:rPr>
                <a:t>Burroughs Creek</a:t>
              </a: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268404" y="4313435"/>
              <a:ext cx="155448" cy="155448"/>
            </a:xfrm>
            <a:prstGeom prst="ellipse">
              <a:avLst/>
            </a:prstGeom>
            <a:solidFill>
              <a:srgbClr val="EA08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295836" y="4340867"/>
              <a:ext cx="100583" cy="100584"/>
            </a:xfrm>
            <a:prstGeom prst="ellipse">
              <a:avLst/>
            </a:prstGeom>
            <a:solidFill>
              <a:srgbClr val="FCA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4339274" y="4793173"/>
              <a:ext cx="155448" cy="155448"/>
            </a:xfrm>
            <a:prstGeom prst="ellipse">
              <a:avLst/>
            </a:prstGeom>
            <a:solidFill>
              <a:srgbClr val="EA08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4364076" y="4811461"/>
              <a:ext cx="118872" cy="118872"/>
            </a:xfrm>
            <a:prstGeom prst="ellipse">
              <a:avLst/>
            </a:prstGeom>
            <a:solidFill>
              <a:srgbClr val="FCA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642847" y="4005694"/>
              <a:ext cx="155448" cy="155448"/>
            </a:xfrm>
            <a:prstGeom prst="ellipse">
              <a:avLst/>
            </a:prstGeom>
            <a:solidFill>
              <a:srgbClr val="EA08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670279" y="4040074"/>
              <a:ext cx="100583" cy="100584"/>
            </a:xfrm>
            <a:prstGeom prst="ellipse">
              <a:avLst/>
            </a:prstGeom>
            <a:solidFill>
              <a:srgbClr val="FCA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458847" y="3848125"/>
              <a:ext cx="201168" cy="201168"/>
            </a:xfrm>
            <a:prstGeom prst="ellipse">
              <a:avLst/>
            </a:prstGeom>
            <a:solidFill>
              <a:srgbClr val="EA08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467992" y="3852917"/>
              <a:ext cx="192023" cy="192024"/>
            </a:xfrm>
            <a:prstGeom prst="ellipse">
              <a:avLst/>
            </a:prstGeom>
            <a:solidFill>
              <a:srgbClr val="FCA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326081" y="4948621"/>
              <a:ext cx="128016" cy="128016"/>
            </a:xfrm>
            <a:prstGeom prst="ellipse">
              <a:avLst/>
            </a:prstGeom>
            <a:solidFill>
              <a:srgbClr val="EA08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4344369" y="4961939"/>
              <a:ext cx="109728" cy="109728"/>
            </a:xfrm>
            <a:prstGeom prst="ellipse">
              <a:avLst/>
            </a:prstGeom>
            <a:solidFill>
              <a:srgbClr val="FCA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987183" y="3987639"/>
              <a:ext cx="246888" cy="246888"/>
            </a:xfrm>
            <a:prstGeom prst="ellipse">
              <a:avLst/>
            </a:prstGeom>
            <a:solidFill>
              <a:srgbClr val="EA08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078307" y="4079838"/>
              <a:ext cx="73151" cy="73152"/>
            </a:xfrm>
            <a:prstGeom prst="ellipse">
              <a:avLst/>
            </a:prstGeom>
            <a:solidFill>
              <a:srgbClr val="FCA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204773" y="4976053"/>
              <a:ext cx="118872" cy="118872"/>
            </a:xfrm>
            <a:prstGeom prst="ellipse">
              <a:avLst/>
            </a:prstGeom>
            <a:solidFill>
              <a:srgbClr val="EA08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206989" y="4976053"/>
              <a:ext cx="109728" cy="109728"/>
            </a:xfrm>
            <a:prstGeom prst="ellipse">
              <a:avLst/>
            </a:prstGeom>
            <a:solidFill>
              <a:srgbClr val="FCA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818493" y="1829257"/>
              <a:ext cx="429768" cy="429768"/>
            </a:xfrm>
            <a:prstGeom prst="ellipse">
              <a:avLst/>
            </a:prstGeom>
            <a:solidFill>
              <a:srgbClr val="EA08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850498" y="1861261"/>
              <a:ext cx="365758" cy="365760"/>
            </a:xfrm>
            <a:prstGeom prst="ellipse">
              <a:avLst/>
            </a:prstGeom>
            <a:solidFill>
              <a:srgbClr val="FCA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2887211" y="2158123"/>
              <a:ext cx="310896" cy="310896"/>
            </a:xfrm>
            <a:prstGeom prst="ellipse">
              <a:avLst/>
            </a:prstGeom>
            <a:solidFill>
              <a:srgbClr val="EA08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2964937" y="2235847"/>
              <a:ext cx="155447" cy="155448"/>
            </a:xfrm>
            <a:prstGeom prst="ellipse">
              <a:avLst/>
            </a:prstGeom>
            <a:solidFill>
              <a:srgbClr val="FCA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339065" y="3302112"/>
              <a:ext cx="265176" cy="265176"/>
            </a:xfrm>
            <a:prstGeom prst="ellipse">
              <a:avLst/>
            </a:prstGeom>
            <a:solidFill>
              <a:srgbClr val="FCA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339328" y="3314160"/>
              <a:ext cx="246888" cy="246888"/>
            </a:xfrm>
            <a:prstGeom prst="ellipse">
              <a:avLst/>
            </a:prstGeom>
            <a:solidFill>
              <a:srgbClr val="EA08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2686043" y="973278"/>
              <a:ext cx="402336" cy="402336"/>
            </a:xfrm>
            <a:prstGeom prst="ellipse">
              <a:avLst/>
            </a:prstGeom>
            <a:solidFill>
              <a:srgbClr val="EA08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804915" y="1092150"/>
              <a:ext cx="164592" cy="164592"/>
            </a:xfrm>
            <a:prstGeom prst="ellipse">
              <a:avLst/>
            </a:prstGeom>
            <a:solidFill>
              <a:srgbClr val="FCA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2686043" y="1236168"/>
              <a:ext cx="356616" cy="356616"/>
            </a:xfrm>
            <a:prstGeom prst="ellipse">
              <a:avLst/>
            </a:prstGeom>
            <a:solidFill>
              <a:srgbClr val="EA08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690478" y="1261048"/>
              <a:ext cx="320040" cy="320040"/>
            </a:xfrm>
            <a:prstGeom prst="ellipse">
              <a:avLst/>
            </a:prstGeom>
            <a:solidFill>
              <a:srgbClr val="FCA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494860" y="1397049"/>
              <a:ext cx="484632" cy="484632"/>
            </a:xfrm>
            <a:prstGeom prst="ellipse">
              <a:avLst/>
            </a:prstGeom>
            <a:solidFill>
              <a:srgbClr val="EA08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640323" y="1549467"/>
              <a:ext cx="164592" cy="164592"/>
            </a:xfrm>
            <a:prstGeom prst="ellipse">
              <a:avLst/>
            </a:prstGeom>
            <a:solidFill>
              <a:srgbClr val="FCA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3261037" y="3131533"/>
              <a:ext cx="265176" cy="265176"/>
            </a:xfrm>
            <a:prstGeom prst="ellipse">
              <a:avLst/>
            </a:prstGeom>
            <a:solidFill>
              <a:srgbClr val="EA08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311329" y="3199419"/>
              <a:ext cx="164592" cy="164592"/>
            </a:xfrm>
            <a:prstGeom prst="ellipse">
              <a:avLst/>
            </a:prstGeom>
            <a:solidFill>
              <a:srgbClr val="FCA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754343" y="1265527"/>
            <a:ext cx="1387813" cy="1309861"/>
            <a:chOff x="6660195" y="220726"/>
            <a:chExt cx="1387813" cy="1309861"/>
          </a:xfrm>
        </p:grpSpPr>
        <p:sp>
          <p:nvSpPr>
            <p:cNvPr id="3" name="Star: 4 Points 2"/>
            <p:cNvSpPr/>
            <p:nvPr/>
          </p:nvSpPr>
          <p:spPr>
            <a:xfrm>
              <a:off x="6981825" y="466725"/>
              <a:ext cx="857558" cy="769443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13696" y="220726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stellar" panose="020A0402060406010301" pitchFamily="18" charset="0"/>
                </a:rPr>
                <a:t>N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40052" y="666780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stellar" panose="020A0402060406010301" pitchFamily="18" charset="0"/>
                </a:rPr>
                <a:t>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266824" y="1161255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stellar" panose="020A0402060406010301" pitchFamily="18" charset="0"/>
                </a:rPr>
                <a:t>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60195" y="666780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stellar" panose="020A0402060406010301" pitchFamily="18" charset="0"/>
                </a:rPr>
                <a:t>W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31354" y="38419"/>
            <a:ext cx="8214363" cy="954107"/>
          </a:xfrm>
          <a:prstGeom prst="rect">
            <a:avLst/>
          </a:prstGeom>
          <a:solidFill>
            <a:srgbClr val="0817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sto MT" panose="02040603050505030304" pitchFamily="18" charset="0"/>
              </a:rPr>
              <a:t>Soluble Reactive Phosphorus Concentrations at Stream Mouths (~bioavailable phosphorus)</a:t>
            </a:r>
          </a:p>
        </p:txBody>
      </p:sp>
    </p:spTree>
    <p:extLst>
      <p:ext uri="{BB962C8B-B14F-4D97-AF65-F5344CB8AC3E}">
        <p14:creationId xmlns:p14="http://schemas.microsoft.com/office/powerpoint/2010/main" val="159291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3000">
              <a:schemeClr val="accent2">
                <a:lumMod val="0"/>
                <a:lumOff val="10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inger lake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89769" l="5091" r="94364">
                        <a14:foregroundMark x1="53455" y1="43234" x2="53455" y2="43234"/>
                        <a14:foregroundMark x1="79091" y1="26403" x2="79091" y2="26403"/>
                        <a14:foregroundMark x1="86727" y1="22112" x2="86727" y2="22112"/>
                        <a14:foregroundMark x1="93273" y1="34653" x2="93273" y2="34653"/>
                        <a14:foregroundMark x1="94545" y1="25413" x2="94545" y2="25413"/>
                        <a14:foregroundMark x1="39636" y1="77558" x2="39636" y2="77558"/>
                        <a14:foregroundMark x1="30727" y1="34323" x2="30727" y2="34323"/>
                        <a14:foregroundMark x1="18000" y1="35314" x2="18000" y2="35314"/>
                        <a14:foregroundMark x1="14545" y1="40264" x2="14545" y2="40264"/>
                        <a14:foregroundMark x1="11455" y1="38944" x2="11455" y2="38944"/>
                        <a14:foregroundMark x1="5091" y1="32013" x2="5091" y2="3201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2" y="86458"/>
            <a:ext cx="11980273" cy="66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59" b="90253" l="11232" r="88043">
                        <a14:foregroundMark x1="44565" y1="39711" x2="44565" y2="39711"/>
                        <a14:foregroundMark x1="80072" y1="42599" x2="80072" y2="42599"/>
                        <a14:foregroundMark x1="40580" y1="15162" x2="40580" y2="15162"/>
                        <a14:foregroundMark x1="37319" y1="90253" x2="37319" y2="90253"/>
                        <a14:foregroundMark x1="11232" y1="58123" x2="11232" y2="58123"/>
                        <a14:foregroundMark x1="79710" y1="10830" x2="79710" y2="10830"/>
                        <a14:foregroundMark x1="86957" y1="18412" x2="86957" y2="18412"/>
                        <a14:foregroundMark x1="78261" y1="22022" x2="78261" y2="22022"/>
                        <a14:foregroundMark x1="73188" y1="18773" x2="73188" y2="18773"/>
                        <a14:foregroundMark x1="72826" y1="12996" x2="72826" y2="12996"/>
                        <a14:foregroundMark x1="81159" y1="7220" x2="81159" y2="7220"/>
                        <a14:foregroundMark x1="88043" y1="13357" x2="88043" y2="13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1" t="4556" r="6107" b="4556"/>
          <a:stretch/>
        </p:blipFill>
        <p:spPr>
          <a:xfrm>
            <a:off x="10891717" y="5592363"/>
            <a:ext cx="1231168" cy="12656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38200" y="516579"/>
            <a:ext cx="10515600" cy="968272"/>
          </a:xfrm>
          <a:prstGeom prst="rect">
            <a:avLst/>
          </a:prstGeom>
          <a:solidFill>
            <a:srgbClr val="FFFDF8">
              <a:alpha val="69000"/>
            </a:srgb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j-ea"/>
                <a:cs typeface="+mj-cs"/>
              </a:rPr>
              <a:t>Phosphorus Loading to the “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j-ea"/>
                <a:cs typeface="+mj-cs"/>
              </a:rPr>
              <a:t>Impaired”Southern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j-ea"/>
                <a:cs typeface="+mj-cs"/>
              </a:rPr>
              <a:t> Tip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j-ea"/>
                <a:cs typeface="+mj-cs"/>
              </a:rPr>
              <a:t>of Cayuga Lake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825625"/>
            <a:ext cx="10515600" cy="4901746"/>
          </a:xfrm>
          <a:prstGeom prst="rect">
            <a:avLst/>
          </a:prstGeom>
          <a:solidFill>
            <a:srgbClr val="D0D6E0">
              <a:alpha val="61000"/>
            </a:srgb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Water quality is regulated on the basis of the amount (mass) of a pollutant that is loaded to a water body from point and/or non-point 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Pollutant concentration and stream flow (or discharge) together determine the mass of pollutant that a stream transports to Cayuga Lake. This is called the load and is defined (using typical unconverted raw measurement units) as: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Pollutant Load (tons/year) = Concentration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ug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 P/L) x Stream Flow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cfs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The Clean Water Act mandates the application of a Total Maximum Daily Load (TMDL) to reduce the amount of each pollutant entering an impaired water body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NYSDEC will release a draft phosphorus TMDL for Cayuga Lake in May, 2017, with a focus on the impaired southern tip based on loads calculated by the Cayuga Lake Modeling Project (CLMP) for Fall Creek and the Cayuga Inlet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CSI has also calculated phosphorus loading to the southern tip of Cayuga Lake via Fall Creek and the Cayuga Inlet, and the results accord well with CLMP loads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5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3000">
              <a:schemeClr val="accent2">
                <a:lumMod val="0"/>
                <a:lumOff val="10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inger lake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89769" l="5091" r="94364">
                        <a14:foregroundMark x1="53455" y1="43234" x2="53455" y2="43234"/>
                        <a14:foregroundMark x1="79091" y1="26403" x2="79091" y2="26403"/>
                        <a14:foregroundMark x1="86727" y1="22112" x2="86727" y2="22112"/>
                        <a14:foregroundMark x1="93273" y1="34653" x2="93273" y2="34653"/>
                        <a14:foregroundMark x1="94545" y1="25413" x2="94545" y2="25413"/>
                        <a14:foregroundMark x1="39636" y1="77558" x2="39636" y2="77558"/>
                        <a14:foregroundMark x1="30727" y1="34323" x2="30727" y2="34323"/>
                        <a14:foregroundMark x1="18000" y1="35314" x2="18000" y2="35314"/>
                        <a14:foregroundMark x1="14545" y1="40264" x2="14545" y2="40264"/>
                        <a14:foregroundMark x1="11455" y1="38944" x2="11455" y2="38944"/>
                        <a14:foregroundMark x1="5091" y1="32013" x2="5091" y2="3201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2" y="86458"/>
            <a:ext cx="11980273" cy="66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59" b="90253" l="11232" r="88043">
                        <a14:foregroundMark x1="44565" y1="39711" x2="44565" y2="39711"/>
                        <a14:foregroundMark x1="80072" y1="42599" x2="80072" y2="42599"/>
                        <a14:foregroundMark x1="40580" y1="15162" x2="40580" y2="15162"/>
                        <a14:foregroundMark x1="37319" y1="90253" x2="37319" y2="90253"/>
                        <a14:foregroundMark x1="11232" y1="58123" x2="11232" y2="58123"/>
                        <a14:foregroundMark x1="79710" y1="10830" x2="79710" y2="10830"/>
                        <a14:foregroundMark x1="86957" y1="18412" x2="86957" y2="18412"/>
                        <a14:foregroundMark x1="78261" y1="22022" x2="78261" y2="22022"/>
                        <a14:foregroundMark x1="73188" y1="18773" x2="73188" y2="18773"/>
                        <a14:foregroundMark x1="72826" y1="12996" x2="72826" y2="12996"/>
                        <a14:foregroundMark x1="81159" y1="7220" x2="81159" y2="7220"/>
                        <a14:foregroundMark x1="88043" y1="13357" x2="88043" y2="13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1" t="4556" r="6107" b="4556"/>
          <a:stretch/>
        </p:blipFill>
        <p:spPr>
          <a:xfrm>
            <a:off x="10891717" y="5592363"/>
            <a:ext cx="1231168" cy="12656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38200" y="516579"/>
            <a:ext cx="10515600" cy="878925"/>
          </a:xfrm>
          <a:prstGeom prst="rect">
            <a:avLst/>
          </a:prstGeom>
          <a:solidFill>
            <a:srgbClr val="FFFDF8">
              <a:alpha val="69000"/>
            </a:srgb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j-ea"/>
                <a:cs typeface="+mj-cs"/>
              </a:rPr>
              <a:t>Phosphorus Loading to Cayuga Lake North of Ithaca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2729" y="1825625"/>
            <a:ext cx="10779853" cy="4667454"/>
          </a:xfrm>
          <a:prstGeom prst="rect">
            <a:avLst/>
          </a:prstGeom>
          <a:solidFill>
            <a:srgbClr val="D0D6E0">
              <a:alpha val="61000"/>
            </a:srgb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The Cayuga Lake Modeling Project (CLMP) sampled two (2) tributary streams north of Ithaca, Salmon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Taughannock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 Creeks, to estimate phosphorus loading from the northern 60% of the watershed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CSI-volunteer partnerships monitor Salmon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Taughannoc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k Creeks and eight (8) other Cayuga Lake tributary streams north of Ithaca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There is not yet enough data for CSI to calculate loads. Nevertheless, loading to Cayuga Lake north of Ithaca can be estimated if it is assumed that: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	1.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Load is proportional to a stream’s drainage area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	2.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Load is proportional to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stormwater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 phosphorus concentrations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	3.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A known load can be used as a reference point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Using Fall Creek as a reference, loads for the ten (10) “northern” streams are estimated thus: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TP Load = [Fall Creek TP Load] x (Drainage/129 mi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)  x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Stormwater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 TP/192.11)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SRP Load = [Fall Creek SRP Load] x (Drainage/129 mi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) x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Stormwater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 SRP/25.06)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Proof of concept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: Estimated TP loads averaged 77% of known TP and 100% of known SRP loads in four “southern” streams: The Cayuga Inlet and Virgil, Six Mile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Cascadilla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 Creeks</a:t>
            </a:r>
          </a:p>
        </p:txBody>
      </p:sp>
    </p:spTree>
    <p:extLst>
      <p:ext uri="{BB962C8B-B14F-4D97-AF65-F5344CB8AC3E}">
        <p14:creationId xmlns:p14="http://schemas.microsoft.com/office/powerpoint/2010/main" val="331917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18438" r="13039" b="19195"/>
          <a:stretch/>
        </p:blipFill>
        <p:spPr>
          <a:xfrm>
            <a:off x="-1" y="-14046"/>
            <a:ext cx="12266455" cy="6872045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6122590" y="976089"/>
            <a:ext cx="1387813" cy="1309861"/>
            <a:chOff x="6660195" y="220726"/>
            <a:chExt cx="1387813" cy="1309861"/>
          </a:xfrm>
        </p:grpSpPr>
        <p:sp>
          <p:nvSpPr>
            <p:cNvPr id="3" name="Star: 4 Points 2"/>
            <p:cNvSpPr/>
            <p:nvPr/>
          </p:nvSpPr>
          <p:spPr>
            <a:xfrm>
              <a:off x="6981825" y="466725"/>
              <a:ext cx="857558" cy="769443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13696" y="220726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stellar" panose="020A0402060406010301" pitchFamily="18" charset="0"/>
                </a:rPr>
                <a:t>N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40052" y="666780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stellar" panose="020A0402060406010301" pitchFamily="18" charset="0"/>
                </a:rPr>
                <a:t>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266824" y="1161255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stellar" panose="020A0402060406010301" pitchFamily="18" charset="0"/>
                </a:rPr>
                <a:t>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60195" y="666780"/>
              <a:ext cx="30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stellar" panose="020A0402060406010301" pitchFamily="18" charset="0"/>
                </a:rPr>
                <a:t>W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8135" y="71470"/>
            <a:ext cx="7553455" cy="914400"/>
          </a:xfrm>
          <a:prstGeom prst="rect">
            <a:avLst/>
          </a:prstGeom>
          <a:solidFill>
            <a:srgbClr val="0817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sto MT" panose="02040603050505030304" pitchFamily="18" charset="0"/>
              </a:rPr>
              <a:t>Loading of Total and Soluble Reactive Phosphorus to Cayuga Lake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9654480">
            <a:off x="4446729" y="4254561"/>
            <a:ext cx="676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Fall Creek</a:t>
            </a:r>
          </a:p>
        </p:txBody>
      </p:sp>
      <p:sp>
        <p:nvSpPr>
          <p:cNvPr id="63" name="TextBox 62"/>
          <p:cNvSpPr txBox="1"/>
          <p:nvPr/>
        </p:nvSpPr>
        <p:spPr>
          <a:xfrm rot="19654480">
            <a:off x="5458117" y="4324374"/>
            <a:ext cx="800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Virgil Creek</a:t>
            </a:r>
          </a:p>
        </p:txBody>
      </p:sp>
      <p:sp>
        <p:nvSpPr>
          <p:cNvPr id="65" name="TextBox 64"/>
          <p:cNvSpPr txBox="1"/>
          <p:nvPr/>
        </p:nvSpPr>
        <p:spPr>
          <a:xfrm rot="1580571">
            <a:off x="4601892" y="5045713"/>
            <a:ext cx="63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Six Mile Creek</a:t>
            </a:r>
          </a:p>
        </p:txBody>
      </p:sp>
      <p:sp>
        <p:nvSpPr>
          <p:cNvPr id="67" name="TextBox 66"/>
          <p:cNvSpPr txBox="1"/>
          <p:nvPr/>
        </p:nvSpPr>
        <p:spPr>
          <a:xfrm rot="17896887">
            <a:off x="2457999" y="4662352"/>
            <a:ext cx="1159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Candara" panose="020E0502030303020204" pitchFamily="34" charset="0"/>
              </a:rPr>
              <a:t>Taughannock</a:t>
            </a:r>
            <a:r>
              <a:rPr lang="en-US" sz="900" b="1" dirty="0">
                <a:latin typeface="Candara" panose="020E0502030303020204" pitchFamily="34" charset="0"/>
              </a:rPr>
              <a:t> Creek</a:t>
            </a:r>
          </a:p>
        </p:txBody>
      </p:sp>
      <p:sp>
        <p:nvSpPr>
          <p:cNvPr id="68" name="TextBox 67"/>
          <p:cNvSpPr txBox="1"/>
          <p:nvPr/>
        </p:nvSpPr>
        <p:spPr>
          <a:xfrm rot="1139618">
            <a:off x="2238606" y="3768407"/>
            <a:ext cx="1159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Trumansburg Creek</a:t>
            </a:r>
          </a:p>
        </p:txBody>
      </p:sp>
      <p:sp>
        <p:nvSpPr>
          <p:cNvPr id="69" name="TextBox 68"/>
          <p:cNvSpPr txBox="1"/>
          <p:nvPr/>
        </p:nvSpPr>
        <p:spPr>
          <a:xfrm rot="4962252">
            <a:off x="3502184" y="2849267"/>
            <a:ext cx="1159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Salmon Creek</a:t>
            </a:r>
          </a:p>
        </p:txBody>
      </p:sp>
      <p:sp>
        <p:nvSpPr>
          <p:cNvPr id="70" name="TextBox 69"/>
          <p:cNvSpPr txBox="1"/>
          <p:nvPr/>
        </p:nvSpPr>
        <p:spPr>
          <a:xfrm rot="1221002">
            <a:off x="2904820" y="2108345"/>
            <a:ext cx="915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Dean’s Creek</a:t>
            </a:r>
          </a:p>
        </p:txBody>
      </p:sp>
      <p:sp>
        <p:nvSpPr>
          <p:cNvPr id="71" name="TextBox 70"/>
          <p:cNvSpPr txBox="1"/>
          <p:nvPr/>
        </p:nvSpPr>
        <p:spPr>
          <a:xfrm rot="2901950">
            <a:off x="2851825" y="2542776"/>
            <a:ext cx="915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Candara" panose="020E0502030303020204" pitchFamily="34" charset="0"/>
              </a:rPr>
              <a:t>Paines</a:t>
            </a:r>
            <a:r>
              <a:rPr lang="en-US" sz="900" b="1" dirty="0">
                <a:latin typeface="Candara" panose="020E0502030303020204" pitchFamily="34" charset="0"/>
              </a:rPr>
              <a:t> Creek</a:t>
            </a:r>
          </a:p>
        </p:txBody>
      </p:sp>
      <p:sp>
        <p:nvSpPr>
          <p:cNvPr id="72" name="TextBox 71"/>
          <p:cNvSpPr txBox="1"/>
          <p:nvPr/>
        </p:nvSpPr>
        <p:spPr>
          <a:xfrm rot="21376558">
            <a:off x="3153865" y="3090522"/>
            <a:ext cx="723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Mill Creek</a:t>
            </a:r>
          </a:p>
        </p:txBody>
      </p:sp>
      <p:sp>
        <p:nvSpPr>
          <p:cNvPr id="73" name="TextBox 72"/>
          <p:cNvSpPr txBox="1"/>
          <p:nvPr/>
        </p:nvSpPr>
        <p:spPr>
          <a:xfrm rot="21376558">
            <a:off x="3329680" y="3226644"/>
            <a:ext cx="11087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Town Line Creek</a:t>
            </a:r>
          </a:p>
        </p:txBody>
      </p:sp>
      <p:sp>
        <p:nvSpPr>
          <p:cNvPr id="74" name="TextBox 73"/>
          <p:cNvSpPr txBox="1"/>
          <p:nvPr/>
        </p:nvSpPr>
        <p:spPr>
          <a:xfrm rot="21376558">
            <a:off x="1772822" y="1195388"/>
            <a:ext cx="881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Canoga Creek</a:t>
            </a:r>
          </a:p>
        </p:txBody>
      </p:sp>
      <p:sp>
        <p:nvSpPr>
          <p:cNvPr id="75" name="TextBox 74"/>
          <p:cNvSpPr txBox="1"/>
          <p:nvPr/>
        </p:nvSpPr>
        <p:spPr>
          <a:xfrm rot="21376558">
            <a:off x="1610216" y="1439891"/>
            <a:ext cx="10704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Williamson Creek</a:t>
            </a:r>
          </a:p>
        </p:txBody>
      </p:sp>
      <p:sp>
        <p:nvSpPr>
          <p:cNvPr id="76" name="TextBox 75"/>
          <p:cNvSpPr txBox="1"/>
          <p:nvPr/>
        </p:nvSpPr>
        <p:spPr>
          <a:xfrm rot="21376558">
            <a:off x="1524204" y="1610328"/>
            <a:ext cx="1085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Burroughs Creek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95638"/>
              </p:ext>
            </p:extLst>
          </p:nvPr>
        </p:nvGraphicFramePr>
        <p:xfrm>
          <a:off x="6003401" y="5355833"/>
          <a:ext cx="1702075" cy="142896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22024">
                  <a:extLst>
                    <a:ext uri="{9D8B030D-6E8A-4147-A177-3AD203B41FA5}">
                      <a16:colId xmlns:a16="http://schemas.microsoft.com/office/drawing/2014/main" val="932897139"/>
                    </a:ext>
                  </a:extLst>
                </a:gridCol>
                <a:gridCol w="580051">
                  <a:extLst>
                    <a:ext uri="{9D8B030D-6E8A-4147-A177-3AD203B41FA5}">
                      <a16:colId xmlns:a16="http://schemas.microsoft.com/office/drawing/2014/main" val="2239554860"/>
                    </a:ext>
                  </a:extLst>
                </a:gridCol>
              </a:tblGrid>
              <a:tr h="3316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sto MT" panose="02040603050505030304" pitchFamily="18" charset="0"/>
                        </a:rPr>
                        <a:t>Key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43510"/>
                  </a:ext>
                </a:extLst>
              </a:tr>
              <a:tr h="33168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sto MT" panose="02040603050505030304" pitchFamily="18" charset="0"/>
                        </a:rPr>
                        <a:t>Total Phosphorus 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5599851"/>
                  </a:ext>
                </a:extLst>
              </a:tr>
              <a:tr h="33168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sto MT" panose="02040603050505030304" pitchFamily="18" charset="0"/>
                        </a:rPr>
                        <a:t>Soluble Reactive Phosphorus 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8669947"/>
                  </a:ext>
                </a:extLst>
              </a:tr>
            </a:tbl>
          </a:graphicData>
        </a:graphic>
      </p:graphicFrame>
      <p:sp>
        <p:nvSpPr>
          <p:cNvPr id="42" name="Oval 41"/>
          <p:cNvSpPr>
            <a:spLocks noChangeAspect="1"/>
          </p:cNvSpPr>
          <p:nvPr/>
        </p:nvSpPr>
        <p:spPr>
          <a:xfrm>
            <a:off x="7201046" y="6355749"/>
            <a:ext cx="265176" cy="265176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7204043" y="5850308"/>
            <a:ext cx="265176" cy="2651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50114"/>
              </p:ext>
            </p:extLst>
          </p:nvPr>
        </p:nvGraphicFramePr>
        <p:xfrm>
          <a:off x="7841285" y="52762"/>
          <a:ext cx="4295149" cy="674513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92677">
                  <a:extLst>
                    <a:ext uri="{9D8B030D-6E8A-4147-A177-3AD203B41FA5}">
                      <a16:colId xmlns:a16="http://schemas.microsoft.com/office/drawing/2014/main" val="3696562881"/>
                    </a:ext>
                  </a:extLst>
                </a:gridCol>
                <a:gridCol w="921903">
                  <a:extLst>
                    <a:ext uri="{9D8B030D-6E8A-4147-A177-3AD203B41FA5}">
                      <a16:colId xmlns:a16="http://schemas.microsoft.com/office/drawing/2014/main" val="2226090567"/>
                    </a:ext>
                  </a:extLst>
                </a:gridCol>
                <a:gridCol w="932995">
                  <a:extLst>
                    <a:ext uri="{9D8B030D-6E8A-4147-A177-3AD203B41FA5}">
                      <a16:colId xmlns:a16="http://schemas.microsoft.com/office/drawing/2014/main" val="2227617565"/>
                    </a:ext>
                  </a:extLst>
                </a:gridCol>
                <a:gridCol w="1073787">
                  <a:extLst>
                    <a:ext uri="{9D8B030D-6E8A-4147-A177-3AD203B41FA5}">
                      <a16:colId xmlns:a16="http://schemas.microsoft.com/office/drawing/2014/main" val="2432725855"/>
                    </a:ext>
                  </a:extLst>
                </a:gridCol>
                <a:gridCol w="1073787">
                  <a:extLst>
                    <a:ext uri="{9D8B030D-6E8A-4147-A177-3AD203B41FA5}">
                      <a16:colId xmlns:a16="http://schemas.microsoft.com/office/drawing/2014/main" val="3450672278"/>
                    </a:ext>
                  </a:extLst>
                </a:gridCol>
              </a:tblGrid>
              <a:tr h="8493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Watershed (North to South)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Drainage Area (mi</a:t>
                      </a:r>
                      <a:r>
                        <a:rPr lang="en-US" sz="1050" baseline="30000" dirty="0">
                          <a:latin typeface="Calisto MT" panose="02040603050505030304" pitchFamily="18" charset="0"/>
                        </a:rPr>
                        <a:t>2</a:t>
                      </a:r>
                      <a:r>
                        <a:rPr lang="en-US" sz="1050" baseline="0" dirty="0">
                          <a:latin typeface="Calisto MT" panose="02040603050505030304" pitchFamily="18" charset="0"/>
                        </a:rPr>
                        <a:t>)</a:t>
                      </a:r>
                      <a:endParaRPr lang="en-US" sz="105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Loading of Total Phosphorus (tons/</a:t>
                      </a:r>
                      <a:r>
                        <a:rPr lang="en-US" sz="1050" dirty="0" err="1">
                          <a:latin typeface="Calisto MT" panose="02040603050505030304" pitchFamily="18" charset="0"/>
                        </a:rPr>
                        <a:t>yr</a:t>
                      </a:r>
                      <a:r>
                        <a:rPr lang="en-US" sz="1050" dirty="0">
                          <a:latin typeface="Calisto MT" panose="020406030505050303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Loading of Soluble Reactive Phosphorus (tons/</a:t>
                      </a:r>
                      <a:r>
                        <a:rPr lang="en-US" sz="1050" dirty="0" err="1">
                          <a:latin typeface="Calisto MT" panose="02040603050505030304" pitchFamily="18" charset="0"/>
                        </a:rPr>
                        <a:t>yr</a:t>
                      </a:r>
                      <a:r>
                        <a:rPr lang="en-US" sz="1050" dirty="0">
                          <a:latin typeface="Calisto MT" panose="02040603050505030304" pitchFamily="18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850465"/>
                  </a:ext>
                </a:extLst>
              </a:tr>
              <a:tr h="2926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Canoga Creek*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5.83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1.32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610868"/>
                  </a:ext>
                </a:extLst>
              </a:tr>
              <a:tr h="4130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Williamson Creek*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0.51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0.24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612824"/>
                  </a:ext>
                </a:extLst>
              </a:tr>
              <a:tr h="4130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Burroughs Creek*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1.20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761775"/>
                  </a:ext>
                </a:extLst>
              </a:tr>
              <a:tr h="2926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Deans Creek*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0.71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0.81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5572949"/>
                  </a:ext>
                </a:extLst>
              </a:tr>
              <a:tr h="2926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Calisto MT" panose="02040603050505030304" pitchFamily="18" charset="0"/>
                        </a:rPr>
                        <a:t>Paines</a:t>
                      </a:r>
                      <a:r>
                        <a:rPr lang="en-US" sz="1050" dirty="0">
                          <a:latin typeface="Calisto MT" panose="02040603050505030304" pitchFamily="18" charset="0"/>
                        </a:rPr>
                        <a:t> Creek*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1.51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7827924"/>
                  </a:ext>
                </a:extLst>
              </a:tr>
              <a:tr h="2753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Mill Creek*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0.18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0.19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287871"/>
                  </a:ext>
                </a:extLst>
              </a:tr>
              <a:tr h="4130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Town Line Creek*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0.19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0.15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026109"/>
                  </a:ext>
                </a:extLst>
              </a:tr>
              <a:tr h="4130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Trumansburg Creek*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13.07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0.76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8871241"/>
                  </a:ext>
                </a:extLst>
              </a:tr>
              <a:tr h="4130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Calisto MT" panose="02040603050505030304" pitchFamily="18" charset="0"/>
                        </a:rPr>
                        <a:t>Taughannock</a:t>
                      </a:r>
                      <a:r>
                        <a:rPr lang="en-US" sz="1050" dirty="0">
                          <a:latin typeface="Calisto MT" panose="02040603050505030304" pitchFamily="18" charset="0"/>
                        </a:rPr>
                        <a:t> Creek*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66.8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6.51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2.31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002709"/>
                  </a:ext>
                </a:extLst>
              </a:tr>
              <a:tr h="2753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alisto MT" panose="02040603050505030304" pitchFamily="18" charset="0"/>
                        </a:rPr>
                        <a:t>Salmon Creek*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89.2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19.14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sto MT" panose="02040603050505030304" pitchFamily="18" charset="0"/>
                        </a:rPr>
                        <a:t>7.59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4446281"/>
                  </a:ext>
                </a:extLst>
              </a:tr>
              <a:tr h="2753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C00000"/>
                          </a:solidFill>
                          <a:latin typeface="Calisto MT" panose="02040603050505030304" pitchFamily="18" charset="0"/>
                        </a:rPr>
                        <a:t>Fall Creek^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alisto MT" panose="02040603050505030304" pitchFamily="18" charset="0"/>
                        </a:rPr>
                        <a:t>129.0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alisto MT" panose="02040603050505030304" pitchFamily="18" charset="0"/>
                        </a:rPr>
                        <a:t>23.11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alisto MT" panose="02040603050505030304" pitchFamily="18" charset="0"/>
                        </a:rPr>
                        <a:t>4.34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203099"/>
                  </a:ext>
                </a:extLst>
              </a:tr>
              <a:tr h="3920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listo MT" panose="02040603050505030304" pitchFamily="18" charset="0"/>
                        </a:rPr>
                        <a:t>      Virgil</a:t>
                      </a:r>
                    </a:p>
                    <a:p>
                      <a:pPr algn="ctr"/>
                      <a:r>
                        <a:rPr lang="en-US" sz="1050" b="1" dirty="0">
                          <a:latin typeface="Calisto MT" panose="02040603050505030304" pitchFamily="18" charset="0"/>
                        </a:rPr>
                        <a:t>       Creek^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sto MT" panose="02040603050505030304" pitchFamily="18" charset="0"/>
                        </a:rPr>
                        <a:t>40.6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sto MT" panose="02040603050505030304" pitchFamily="18" charset="0"/>
                        </a:rPr>
                        <a:t>4.35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sto MT" panose="02040603050505030304" pitchFamily="18" charset="0"/>
                        </a:rPr>
                        <a:t>1.08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200821"/>
                  </a:ext>
                </a:extLst>
              </a:tr>
              <a:tr h="2753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listo MT" panose="02040603050505030304" pitchFamily="18" charset="0"/>
                        </a:rPr>
                        <a:t>Cayuga Inlet^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sto MT" panose="02040603050505030304" pitchFamily="18" charset="0"/>
                        </a:rPr>
                        <a:t>158.0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sto MT" panose="02040603050505030304" pitchFamily="18" charset="0"/>
                        </a:rPr>
                        <a:t>23.76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sto MT" panose="02040603050505030304" pitchFamily="18" charset="0"/>
                        </a:rPr>
                        <a:t>3.14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1972160"/>
                  </a:ext>
                </a:extLst>
              </a:tr>
              <a:tr h="413020"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alisto MT" panose="02040603050505030304" pitchFamily="18" charset="0"/>
                        </a:rPr>
                        <a:t>Six Mile Creek^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sto MT" panose="02040603050505030304" pitchFamily="18" charset="0"/>
                        </a:rPr>
                        <a:t>51.5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sto MT" panose="02040603050505030304" pitchFamily="18" charset="0"/>
                        </a:rPr>
                        <a:t>8.89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sto MT" panose="02040603050505030304" pitchFamily="18" charset="0"/>
                        </a:rPr>
                        <a:t>1.33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6460762"/>
                  </a:ext>
                </a:extLst>
              </a:tr>
              <a:tr h="544452"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err="1">
                          <a:latin typeface="Calisto MT" panose="02040603050505030304" pitchFamily="18" charset="0"/>
                        </a:rPr>
                        <a:t>Cascadilla</a:t>
                      </a:r>
                      <a:r>
                        <a:rPr lang="en-US" sz="1050" b="1" dirty="0">
                          <a:latin typeface="Calisto MT" panose="02040603050505030304" pitchFamily="18" charset="0"/>
                        </a:rPr>
                        <a:t> Creek^</a:t>
                      </a:r>
                    </a:p>
                    <a:p>
                      <a:pPr algn="ctr"/>
                      <a:endParaRPr lang="en-US" sz="1050" b="1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sto MT" panose="02040603050505030304" pitchFamily="18" charset="0"/>
                        </a:rPr>
                        <a:t>13.7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sto MT" panose="02040603050505030304" pitchFamily="18" charset="0"/>
                        </a:rPr>
                        <a:t>2.39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sto MT" panose="02040603050505030304" pitchFamily="18" charset="0"/>
                        </a:rPr>
                        <a:t>0.80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4108543"/>
                  </a:ext>
                </a:extLst>
              </a:tr>
              <a:tr h="413020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050" b="1" dirty="0">
                          <a:latin typeface="Calisto MT" panose="02040603050505030304" pitchFamily="18" charset="0"/>
                        </a:rPr>
                        <a:t>^Calculated load, average 2011-2013</a:t>
                      </a:r>
                    </a:p>
                    <a:p>
                      <a:pPr algn="l"/>
                      <a:r>
                        <a:rPr lang="en-US" sz="1050" b="0" dirty="0">
                          <a:latin typeface="Calisto MT" panose="02040603050505030304" pitchFamily="18" charset="0"/>
                        </a:rPr>
                        <a:t>*Extrapolated from Fall Creek load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1953589"/>
                  </a:ext>
                </a:extLst>
              </a:tr>
            </a:tbl>
          </a:graphicData>
        </a:graphic>
      </p:graphicFrame>
      <p:sp>
        <p:nvSpPr>
          <p:cNvPr id="33" name="Oval 32"/>
          <p:cNvSpPr>
            <a:spLocks noChangeAspect="1"/>
          </p:cNvSpPr>
          <p:nvPr/>
        </p:nvSpPr>
        <p:spPr>
          <a:xfrm>
            <a:off x="2647617" y="1240656"/>
            <a:ext cx="182565" cy="1828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2661376" y="1255685"/>
            <a:ext cx="146052" cy="146304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2685651" y="1551976"/>
            <a:ext cx="91283" cy="91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2715305" y="1552369"/>
            <a:ext cx="63898" cy="64008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2594198" y="1725744"/>
            <a:ext cx="173436" cy="17373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2612250" y="1736208"/>
            <a:ext cx="136924" cy="137160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842972" y="2086833"/>
            <a:ext cx="118667" cy="118872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842972" y="2107678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838336" y="2373760"/>
            <a:ext cx="155181" cy="15544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2848035" y="2366770"/>
            <a:ext cx="155180" cy="155448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3228065" y="3305216"/>
            <a:ext cx="54770" cy="5486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3218043" y="3305216"/>
            <a:ext cx="54770" cy="54864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282835" y="3436695"/>
            <a:ext cx="54770" cy="5486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3286924" y="3453449"/>
            <a:ext cx="45641" cy="45720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3340921" y="3882687"/>
            <a:ext cx="146052" cy="14630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3362740" y="3900975"/>
            <a:ext cx="109539" cy="109728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3447435" y="3892946"/>
            <a:ext cx="328618" cy="3291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3520461" y="3955839"/>
            <a:ext cx="191694" cy="192024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721627" y="3848794"/>
            <a:ext cx="556822" cy="5577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3822037" y="3955839"/>
            <a:ext cx="356002" cy="356616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4023536" y="4419500"/>
            <a:ext cx="611593" cy="61264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4208562" y="4568474"/>
            <a:ext cx="264720" cy="265176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4957916" y="4273990"/>
            <a:ext cx="264718" cy="2651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5025914" y="4342570"/>
            <a:ext cx="127796" cy="128016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3747536" y="4713075"/>
            <a:ext cx="620720" cy="62179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3912601" y="4917848"/>
            <a:ext cx="228207" cy="228600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4219103" y="4862666"/>
            <a:ext cx="383387" cy="38404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4350839" y="4991409"/>
            <a:ext cx="146052" cy="146304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 rot="17916783">
            <a:off x="3313449" y="5168592"/>
            <a:ext cx="9052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ndara" panose="020E0502030303020204" pitchFamily="34" charset="0"/>
              </a:rPr>
              <a:t>Cayuga Inlet</a:t>
            </a: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4224355" y="5152938"/>
            <a:ext cx="191692" cy="19202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4250023" y="5171702"/>
            <a:ext cx="118667" cy="118872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3000">
              <a:schemeClr val="accent2">
                <a:lumMod val="0"/>
                <a:lumOff val="10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inger lake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89769" l="5091" r="94364">
                        <a14:foregroundMark x1="53455" y1="43234" x2="53455" y2="43234"/>
                        <a14:foregroundMark x1="79091" y1="26403" x2="79091" y2="26403"/>
                        <a14:foregroundMark x1="86727" y1="22112" x2="86727" y2="22112"/>
                        <a14:foregroundMark x1="93273" y1="34653" x2="93273" y2="34653"/>
                        <a14:foregroundMark x1="94545" y1="25413" x2="94545" y2="25413"/>
                        <a14:foregroundMark x1="39636" y1="77558" x2="39636" y2="77558"/>
                        <a14:foregroundMark x1="30727" y1="34323" x2="30727" y2="34323"/>
                        <a14:foregroundMark x1="18000" y1="35314" x2="18000" y2="35314"/>
                        <a14:foregroundMark x1="14545" y1="40264" x2="14545" y2="40264"/>
                        <a14:foregroundMark x1="11455" y1="38944" x2="11455" y2="38944"/>
                        <a14:foregroundMark x1="5091" y1="32013" x2="5091" y2="3201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2" y="86458"/>
            <a:ext cx="11980273" cy="66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59" b="90253" l="11232" r="88043">
                        <a14:foregroundMark x1="44565" y1="39711" x2="44565" y2="39711"/>
                        <a14:foregroundMark x1="80072" y1="42599" x2="80072" y2="42599"/>
                        <a14:foregroundMark x1="40580" y1="15162" x2="40580" y2="15162"/>
                        <a14:foregroundMark x1="37319" y1="90253" x2="37319" y2="90253"/>
                        <a14:foregroundMark x1="11232" y1="58123" x2="11232" y2="58123"/>
                        <a14:foregroundMark x1="79710" y1="10830" x2="79710" y2="10830"/>
                        <a14:foregroundMark x1="86957" y1="18412" x2="86957" y2="18412"/>
                        <a14:foregroundMark x1="78261" y1="22022" x2="78261" y2="22022"/>
                        <a14:foregroundMark x1="73188" y1="18773" x2="73188" y2="18773"/>
                        <a14:foregroundMark x1="72826" y1="12996" x2="72826" y2="12996"/>
                        <a14:foregroundMark x1="81159" y1="7220" x2="81159" y2="7220"/>
                        <a14:foregroundMark x1="88043" y1="13357" x2="88043" y2="13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1" t="4556" r="6107" b="4556"/>
          <a:stretch/>
        </p:blipFill>
        <p:spPr>
          <a:xfrm>
            <a:off x="10891717" y="5592363"/>
            <a:ext cx="1231168" cy="12656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4843" y="176169"/>
            <a:ext cx="11341288" cy="1215903"/>
          </a:xfrm>
          <a:prstGeom prst="rect">
            <a:avLst/>
          </a:prstGeom>
          <a:solidFill>
            <a:srgbClr val="FFFDF8">
              <a:alpha val="69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j-ea"/>
                <a:cs typeface="+mj-cs"/>
              </a:rPr>
              <a:t>NYSDEC’s Whole Lake Phosphorus TMDL May Underestimate Phosphorus Inputs to Cayuga Lake North of Ithaca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784707"/>
            <a:ext cx="10515600" cy="4942664"/>
          </a:xfrm>
          <a:prstGeom prst="rect">
            <a:avLst/>
          </a:prstGeom>
          <a:solidFill>
            <a:srgbClr val="D0D6E0">
              <a:alpha val="61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Cayuga Lake Modeling Project (CLMP) calculated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3.74 tons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of bioavailable  phosphorus was loaded to southern shelf via Fall Creek and the Cayuga Inlet from April – October 2013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CSI calculated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3.69 tons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of SRP was loaded to southern shelf during seven-twelfths of 2013 (based on annual load of 6.33 tons x 7/12, to allow comparison with CLMP)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Agreement suggests that SRP, as determined by CSI lab using EPA protocol for ascorbic acid method, is a reasonable surrogate for bioavailable phosphorus, as defined by bioavailability studies conducted by CLMP</a:t>
            </a:r>
          </a:p>
          <a:p>
            <a:pPr algn="l">
              <a:defRPr/>
            </a:pPr>
            <a:r>
              <a:rPr lang="en-US" dirty="0">
                <a:solidFill>
                  <a:prstClr val="black"/>
                </a:solidFill>
                <a:latin typeface="Calisto MT" panose="02040603050505030304" pitchFamily="18" charset="0"/>
              </a:rPr>
              <a:t>North of Ithaca, CSI estimates that </a:t>
            </a:r>
            <a:r>
              <a:rPr lang="en-US" dirty="0">
                <a:solidFill>
                  <a:srgbClr val="FF0000"/>
                </a:solidFill>
                <a:latin typeface="Calisto MT" panose="02040603050505030304" pitchFamily="18" charset="0"/>
              </a:rPr>
              <a:t>20.1 tons </a:t>
            </a:r>
            <a:r>
              <a:rPr lang="en-US" dirty="0">
                <a:solidFill>
                  <a:prstClr val="black"/>
                </a:solidFill>
                <a:latin typeface="Calisto MT" panose="02040603050505030304" pitchFamily="18" charset="0"/>
              </a:rPr>
              <a:t>of bioavailable SRP was loaded to Cayuga Lake during seven-twelfths of 2013 based on data from ten (10) streams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CLMP estimated that streams north of Ithaca loaded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11.5 tons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bioavailable phosphorus from April-October 2013, or half as much as suggested by CSI data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185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1646</Words>
  <Application>Microsoft Office PowerPoint</Application>
  <PresentationFormat>Widescreen</PresentationFormat>
  <Paragraphs>444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Calisto MT</vt:lpstr>
      <vt:lpstr>Candara</vt:lpstr>
      <vt:lpstr>Castellar</vt:lpstr>
      <vt:lpstr>Courier New</vt:lpstr>
      <vt:lpstr>Symbol</vt:lpstr>
      <vt:lpstr>Wingdings</vt:lpstr>
      <vt:lpstr>Office Theme</vt:lpstr>
      <vt:lpstr>Brief Overview of Water Quality in the Cayuga Lake Watershed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Claire Weston</dc:creator>
  <cp:lastModifiedBy>SteveHome</cp:lastModifiedBy>
  <cp:revision>370</cp:revision>
  <dcterms:created xsi:type="dcterms:W3CDTF">2017-01-11T14:59:04Z</dcterms:created>
  <dcterms:modified xsi:type="dcterms:W3CDTF">2017-01-18T17:22:37Z</dcterms:modified>
</cp:coreProperties>
</file>